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0"/>
  </p:notesMasterIdLst>
  <p:sldIdLst>
    <p:sldId id="259" r:id="rId2"/>
    <p:sldId id="261" r:id="rId3"/>
    <p:sldId id="262" r:id="rId4"/>
    <p:sldId id="287" r:id="rId5"/>
    <p:sldId id="305" r:id="rId6"/>
    <p:sldId id="306" r:id="rId7"/>
    <p:sldId id="289" r:id="rId8"/>
    <p:sldId id="290" r:id="rId9"/>
    <p:sldId id="291" r:id="rId10"/>
    <p:sldId id="295" r:id="rId11"/>
    <p:sldId id="315" r:id="rId12"/>
    <p:sldId id="311" r:id="rId13"/>
    <p:sldId id="316" r:id="rId14"/>
    <p:sldId id="317" r:id="rId15"/>
    <p:sldId id="294" r:id="rId16"/>
    <p:sldId id="296" r:id="rId17"/>
    <p:sldId id="318" r:id="rId18"/>
    <p:sldId id="319" r:id="rId19"/>
    <p:sldId id="320" r:id="rId20"/>
    <p:sldId id="297" r:id="rId21"/>
    <p:sldId id="298" r:id="rId22"/>
    <p:sldId id="299" r:id="rId23"/>
    <p:sldId id="307" r:id="rId24"/>
    <p:sldId id="300" r:id="rId25"/>
    <p:sldId id="309" r:id="rId26"/>
    <p:sldId id="301" r:id="rId27"/>
    <p:sldId id="310" r:id="rId28"/>
    <p:sldId id="321" r:id="rId29"/>
  </p:sldIdLst>
  <p:sldSz cx="9144000" cy="5143500" type="screen16x9"/>
  <p:notesSz cx="6858000" cy="9144000"/>
  <p:embeddedFontLst>
    <p:embeddedFont>
      <p:font typeface="Dosis" charset="0"/>
      <p:regular r:id="rId31"/>
      <p:bold r:id="rId32"/>
    </p:embeddedFont>
    <p:embeddedFont>
      <p:font typeface="Cambria Math" pitchFamily="18" charset="0"/>
      <p:regular r:id="rId33"/>
    </p:embeddedFont>
    <p:embeddedFont>
      <p:font typeface="Source Sans Pro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AFBB"/>
    <a:srgbClr val="0DB8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5D44B27-F497-4CB3-9930-24C87F91B5C2}">
  <a:tblStyle styleId="{25D44B27-F497-4CB3-9930-24C87F91B5C2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792" y="-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724133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rot="10800000">
            <a:off x="-150" y="3082199"/>
            <a:ext cx="9144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 flipH="1">
            <a:off x="-150" y="0"/>
            <a:ext cx="9144000" cy="30822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1907658"/>
            <a:ext cx="5008199" cy="1045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199" cy="687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415665"/>
              </a:buClr>
              <a:buSzPct val="100000"/>
              <a:buNone/>
              <a:defRPr sz="1800"/>
            </a:lvl1pPr>
            <a:lvl2pPr lvl="1" rtl="0">
              <a:spcBef>
                <a:spcPts val="0"/>
              </a:spcBef>
              <a:buClr>
                <a:srgbClr val="415665"/>
              </a:buClr>
              <a:buSzPct val="100000"/>
              <a:buNone/>
              <a:defRPr sz="1800"/>
            </a:lvl2pPr>
            <a:lvl3pPr lvl="2" rtl="0">
              <a:spcBef>
                <a:spcPts val="0"/>
              </a:spcBef>
              <a:buClr>
                <a:srgbClr val="415665"/>
              </a:buClr>
              <a:buSzPct val="100000"/>
              <a:buNone/>
              <a:defRPr sz="1800"/>
            </a:lvl3pPr>
            <a:lvl4pPr lvl="3" rtl="0">
              <a:spcBef>
                <a:spcPts val="0"/>
              </a:spcBef>
              <a:buClr>
                <a:srgbClr val="415665"/>
              </a:buClr>
              <a:buNone/>
              <a:defRPr/>
            </a:lvl4pPr>
            <a:lvl5pPr lvl="4" rtl="0">
              <a:spcBef>
                <a:spcPts val="0"/>
              </a:spcBef>
              <a:buClr>
                <a:srgbClr val="415665"/>
              </a:buClr>
              <a:buNone/>
              <a:defRPr/>
            </a:lvl5pPr>
            <a:lvl6pPr lvl="5" rtl="0">
              <a:spcBef>
                <a:spcPts val="0"/>
              </a:spcBef>
              <a:buClr>
                <a:srgbClr val="415665"/>
              </a:buClr>
              <a:buNone/>
              <a:defRPr/>
            </a:lvl6pPr>
            <a:lvl7pPr lvl="6" rtl="0">
              <a:spcBef>
                <a:spcPts val="0"/>
              </a:spcBef>
              <a:buClr>
                <a:srgbClr val="415665"/>
              </a:buClr>
              <a:buNone/>
              <a:defRPr/>
            </a:lvl7pPr>
            <a:lvl8pPr lvl="7" rtl="0">
              <a:spcBef>
                <a:spcPts val="0"/>
              </a:spcBef>
              <a:buClr>
                <a:srgbClr val="415665"/>
              </a:buClr>
              <a:buNone/>
              <a:defRPr/>
            </a:lvl8pPr>
            <a:lvl9pPr lvl="8" rtl="0">
              <a:spcBef>
                <a:spcPts val="0"/>
              </a:spcBef>
              <a:buClr>
                <a:srgbClr val="415665"/>
              </a:buClr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599" cy="172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0DB7C4"/>
                </a:solidFill>
              </a:rPr>
              <a:t>‹#›</a:t>
            </a:fld>
            <a:endParaRPr lang="en">
              <a:solidFill>
                <a:srgbClr val="0DB7C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0DB7C4"/>
              </a:buClr>
              <a:buSzPct val="100000"/>
              <a:buFont typeface="Source Sans Pro"/>
              <a:buChar char="▹"/>
              <a:defRPr sz="30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0DB7C4"/>
              </a:buClr>
              <a:buSzPct val="100000"/>
              <a:buFont typeface="Source Sans Pro"/>
              <a:buChar char="▸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0DB7C4"/>
              </a:buClr>
              <a:buSzPct val="100000"/>
              <a:buFont typeface="Source Sans Pro"/>
              <a:buChar char="⬩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buChar char="⬞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lang="en" sz="24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7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ml/machine-learning-databases/00271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1907658"/>
            <a:ext cx="8206680" cy="1045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ACTIVITY RECOGNITION </a:t>
            </a:r>
            <a:br>
              <a:rPr lang="en" sz="4000" dirty="0" smtClean="0"/>
            </a:br>
            <a:r>
              <a:rPr lang="en" sz="4000" dirty="0" smtClean="0"/>
              <a:t>IN SMART HOME ENVIRONMENTS</a:t>
            </a:r>
            <a:br>
              <a:rPr lang="en" sz="4000" dirty="0" smtClean="0"/>
            </a:br>
            <a:r>
              <a:rPr lang="en" sz="4000" dirty="0" smtClean="0"/>
              <a:t>USING CRF AND HMM </a:t>
            </a:r>
            <a:endParaRPr lang="en" sz="4000" dirty="0"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7846640" cy="687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PH" dirty="0" smtClean="0"/>
              <a:t>CS 284 Mini Project Presentation by Inna Calimbahin</a:t>
            </a:r>
            <a:r>
              <a:rPr lang="en-PH" dirty="0"/>
              <a:t> </a:t>
            </a:r>
            <a:r>
              <a:rPr lang="en-PH" dirty="0" smtClean="0"/>
              <a:t>and Isabelle Tingzon</a:t>
            </a:r>
            <a:endParaRPr lang="en" dirty="0"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599" cy="172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</a:t>
            </a:fld>
            <a:endParaRPr lang="en"/>
          </a:p>
        </p:txBody>
      </p:sp>
      <p:sp>
        <p:nvSpPr>
          <p:cNvPr id="5" name="Shape 100"/>
          <p:cNvSpPr txBox="1">
            <a:spLocks/>
          </p:cNvSpPr>
          <p:nvPr/>
        </p:nvSpPr>
        <p:spPr>
          <a:xfrm>
            <a:off x="683568" y="4155926"/>
            <a:ext cx="8136904" cy="6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PH" sz="1400" i="1" dirty="0"/>
              <a:t>Ordonez</a:t>
            </a:r>
            <a:r>
              <a:rPr lang="en-PH" sz="1400" i="1" dirty="0" smtClean="0"/>
              <a:t>, et al. Activity recognition </a:t>
            </a:r>
            <a:r>
              <a:rPr lang="en-PH" sz="1400" i="1" dirty="0"/>
              <a:t>using hybrid generative/discriminative models on home </a:t>
            </a:r>
            <a:r>
              <a:rPr lang="en-PH" sz="1400" i="1" dirty="0" smtClean="0"/>
              <a:t>environments using </a:t>
            </a:r>
            <a:r>
              <a:rPr lang="en-PH" sz="1400" i="1" dirty="0"/>
              <a:t>binary sensors</a:t>
            </a:r>
            <a:r>
              <a:rPr lang="en-PH" sz="1400" i="1" dirty="0" smtClean="0"/>
              <a:t>.</a:t>
            </a:r>
          </a:p>
          <a:p>
            <a:r>
              <a:rPr lang="en-PH" sz="1400" i="1" dirty="0" err="1"/>
              <a:t>Kasteren</a:t>
            </a:r>
            <a:r>
              <a:rPr lang="en-PH" sz="1400" i="1" dirty="0"/>
              <a:t>, T. L. M. </a:t>
            </a:r>
            <a:r>
              <a:rPr lang="en-PH" sz="1400" i="1" dirty="0" smtClean="0"/>
              <a:t>Activity </a:t>
            </a:r>
            <a:r>
              <a:rPr lang="en-PH" sz="1400" i="1" dirty="0"/>
              <a:t>recognition for health monitoring </a:t>
            </a:r>
            <a:r>
              <a:rPr lang="en-PH" sz="1400" i="1" dirty="0" smtClean="0"/>
              <a:t>elderly using </a:t>
            </a:r>
            <a:r>
              <a:rPr lang="en-PH" sz="1400" i="1" dirty="0"/>
              <a:t>temporal probabilistic </a:t>
            </a:r>
            <a:r>
              <a:rPr lang="en-PH" sz="1400" i="1" dirty="0" smtClean="0"/>
              <a:t> models.</a:t>
            </a:r>
            <a:endParaRPr lang="en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sz="2800" dirty="0" smtClean="0"/>
              <a:t>ACTIVITY LABELS</a:t>
            </a:r>
            <a:endParaRPr lang="en-PH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9" t="47597" r="35611" b="16744"/>
          <a:stretch/>
        </p:blipFill>
        <p:spPr bwMode="auto">
          <a:xfrm>
            <a:off x="1547663" y="1369894"/>
            <a:ext cx="6224613" cy="3506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107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sz="2800" dirty="0" smtClean="0"/>
              <a:t>ACTIVITY LABELS</a:t>
            </a:r>
            <a:endParaRPr lang="en-PH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9" t="47597" r="35611" b="16744"/>
          <a:stretch/>
        </p:blipFill>
        <p:spPr bwMode="auto">
          <a:xfrm>
            <a:off x="1547663" y="1369894"/>
            <a:ext cx="6224613" cy="3506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843808" y="3579862"/>
            <a:ext cx="32403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TextBox 4"/>
          <p:cNvSpPr txBox="1"/>
          <p:nvPr/>
        </p:nvSpPr>
        <p:spPr>
          <a:xfrm>
            <a:off x="6372200" y="3570570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800" dirty="0" smtClean="0">
                <a:latin typeface="Source Sans Pro" charset="0"/>
              </a:rPr>
              <a:t>←      Unlabelled data</a:t>
            </a:r>
          </a:p>
          <a:p>
            <a:r>
              <a:rPr lang="en-PH" sz="1800" dirty="0" smtClean="0">
                <a:latin typeface="Source Sans Pro" charset="0"/>
              </a:rPr>
              <a:t>(anomaly in the dataset)</a:t>
            </a:r>
            <a:endParaRPr lang="en-PH" sz="1800" dirty="0">
              <a:latin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05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941575"/>
              </p:ext>
            </p:extLst>
          </p:nvPr>
        </p:nvGraphicFramePr>
        <p:xfrm>
          <a:off x="1187623" y="698884"/>
          <a:ext cx="6984777" cy="4177451"/>
        </p:xfrm>
        <a:graphic>
          <a:graphicData uri="http://schemas.openxmlformats.org/drawingml/2006/table">
            <a:tbl>
              <a:tblPr firstRow="1" bandRow="1">
                <a:tableStyleId>{25D44B27-F497-4CB3-9930-24C87F91B5C2}</a:tableStyleId>
              </a:tblPr>
              <a:tblGrid>
                <a:gridCol w="1455162"/>
                <a:gridCol w="1236887"/>
                <a:gridCol w="582065"/>
                <a:gridCol w="945855"/>
                <a:gridCol w="800339"/>
                <a:gridCol w="436549"/>
                <a:gridCol w="1527920"/>
              </a:tblGrid>
              <a:tr h="286317"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Date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Time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Sensor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Activity Label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6317"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 smtClean="0">
                          <a:latin typeface="Source Sans Pro" charset="0"/>
                        </a:rPr>
                        <a:t>Seat</a:t>
                      </a:r>
                      <a:endParaRPr lang="en-PH" sz="1200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Main</a:t>
                      </a:r>
                      <a:r>
                        <a:rPr lang="en-PH" sz="1200" b="1" baseline="0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 Door</a:t>
                      </a:r>
                      <a:endParaRPr lang="en-PH" sz="1200" b="1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 smtClean="0">
                          <a:latin typeface="Source Sans Pro" charset="0"/>
                        </a:rPr>
                        <a:t>Fridge</a:t>
                      </a:r>
                      <a:endParaRPr lang="en-PH" sz="1200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</a:tr>
              <a:tr h="374346"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19:01:59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19:02:59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…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20:20:59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20:21:59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20:22:59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?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20:23:59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?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05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20:24:59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1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Spare Time/TV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20:25:59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1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Spare Time/TV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20:26:59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1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1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Snack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458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507667"/>
              </p:ext>
            </p:extLst>
          </p:nvPr>
        </p:nvGraphicFramePr>
        <p:xfrm>
          <a:off x="1187623" y="698884"/>
          <a:ext cx="6984777" cy="4177451"/>
        </p:xfrm>
        <a:graphic>
          <a:graphicData uri="http://schemas.openxmlformats.org/drawingml/2006/table">
            <a:tbl>
              <a:tblPr firstRow="1" bandRow="1">
                <a:tableStyleId>{25D44B27-F497-4CB3-9930-24C87F91B5C2}</a:tableStyleId>
              </a:tblPr>
              <a:tblGrid>
                <a:gridCol w="1455162"/>
                <a:gridCol w="1236887"/>
                <a:gridCol w="582065"/>
                <a:gridCol w="945855"/>
                <a:gridCol w="800339"/>
                <a:gridCol w="436549"/>
                <a:gridCol w="1527920"/>
              </a:tblGrid>
              <a:tr h="286317"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Date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Time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Sensor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Activity Label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6317"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 smtClean="0">
                          <a:latin typeface="Source Sans Pro" charset="0"/>
                        </a:rPr>
                        <a:t>Seat</a:t>
                      </a:r>
                      <a:endParaRPr lang="en-PH" sz="1200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Main</a:t>
                      </a:r>
                      <a:r>
                        <a:rPr lang="en-PH" sz="1200" b="1" baseline="0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 Door</a:t>
                      </a:r>
                      <a:endParaRPr lang="en-PH" sz="1200" b="1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 smtClean="0">
                          <a:latin typeface="Source Sans Pro" charset="0"/>
                        </a:rPr>
                        <a:t>Fridge</a:t>
                      </a:r>
                      <a:endParaRPr lang="en-PH" sz="1200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</a:tr>
              <a:tr h="374346"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19:01:59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19:02:59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…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20:20:59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20:21:59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20:22:59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Idle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20:23:59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Idle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05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20:24:59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1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Spare Time/TV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20:25:59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1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Spare Time/TV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20:26:59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1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1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Snack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942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807663"/>
              </p:ext>
            </p:extLst>
          </p:nvPr>
        </p:nvGraphicFramePr>
        <p:xfrm>
          <a:off x="1187623" y="698884"/>
          <a:ext cx="6984777" cy="4056285"/>
        </p:xfrm>
        <a:graphic>
          <a:graphicData uri="http://schemas.openxmlformats.org/drawingml/2006/table">
            <a:tbl>
              <a:tblPr firstRow="1" bandRow="1">
                <a:tableStyleId>{25D44B27-F497-4CB3-9930-24C87F91B5C2}</a:tableStyleId>
              </a:tblPr>
              <a:tblGrid>
                <a:gridCol w="1455162"/>
                <a:gridCol w="1236887"/>
                <a:gridCol w="582065"/>
                <a:gridCol w="945855"/>
                <a:gridCol w="800339"/>
                <a:gridCol w="436549"/>
                <a:gridCol w="1527920"/>
              </a:tblGrid>
              <a:tr h="286317"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Date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Time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Sensor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Activity Label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6317"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 smtClean="0">
                          <a:latin typeface="Source Sans Pro" charset="0"/>
                        </a:rPr>
                        <a:t>Seat</a:t>
                      </a:r>
                      <a:endParaRPr lang="en-PH" sz="1200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Main</a:t>
                      </a:r>
                      <a:r>
                        <a:rPr lang="en-PH" sz="1200" b="1" baseline="0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 Door</a:t>
                      </a:r>
                      <a:endParaRPr lang="en-PH" sz="1200" b="1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 smtClean="0">
                          <a:latin typeface="Source Sans Pro" charset="0"/>
                        </a:rPr>
                        <a:t>Fridge</a:t>
                      </a:r>
                      <a:endParaRPr lang="en-PH" sz="1200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</a:tr>
              <a:tr h="374346"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19:01:59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19:02:59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…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20:20:59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20:21:59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9572"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Remove</a:t>
                      </a:r>
                      <a:r>
                        <a:rPr lang="en-PH" baseline="0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 unlabelled data</a:t>
                      </a:r>
                      <a:endParaRPr lang="en-PH" dirty="0" smtClean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05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20:24:59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1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Spare Time/TV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20:25:59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1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Spare Time/TV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20:26:59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1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1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Snack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40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sz="2800" dirty="0" smtClean="0"/>
              <a:t>EXPERIMENTAL SETUP</a:t>
            </a:r>
            <a:endParaRPr lang="en-PH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71600" y="1203598"/>
                <a:ext cx="7416824" cy="3387899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PH" sz="2000" dirty="0" smtClean="0"/>
                  <a:t>Sensor </a:t>
                </a:r>
                <a:r>
                  <a:rPr lang="en-PH" sz="2000" dirty="0"/>
                  <a:t>data </a:t>
                </a:r>
                <a:r>
                  <a:rPr lang="en-PH" sz="2000" dirty="0" smtClean="0"/>
                  <a:t>stream were segmented </a:t>
                </a:r>
                <a:r>
                  <a:rPr lang="en-PH" sz="2000" dirty="0"/>
                  <a:t>into time slices of length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000" b="0" i="0" dirty="0" smtClean="0">
                        <a:latin typeface="Cambria Math"/>
                      </a:rPr>
                      <m:t>Δ</m:t>
                    </m:r>
                    <m:r>
                      <a:rPr lang="en-PH" sz="2000" i="1" dirty="0" smtClean="0">
                        <a:latin typeface="Cambria Math"/>
                      </a:rPr>
                      <m:t>𝑡</m:t>
                    </m:r>
                    <m:r>
                      <a:rPr lang="en-PH" sz="2000" b="0" i="1" dirty="0" smtClean="0">
                        <a:latin typeface="Cambria Math"/>
                      </a:rPr>
                      <m:t>=</m:t>
                    </m:r>
                    <m:r>
                      <a:rPr lang="en-PH" sz="2000" i="1" dirty="0" smtClean="0">
                        <a:latin typeface="Cambria Math"/>
                      </a:rPr>
                      <m:t>60</m:t>
                    </m:r>
                  </m:oMath>
                </a14:m>
                <a:r>
                  <a:rPr lang="en-PH" sz="2000" dirty="0" smtClean="0"/>
                  <a:t> seconds. </a:t>
                </a:r>
              </a:p>
              <a:p>
                <a:pPr>
                  <a:buNone/>
                </a:pPr>
                <a:endParaRPr lang="en-PH" sz="2000" dirty="0" smtClean="0"/>
              </a:p>
              <a:p>
                <a:pPr>
                  <a:spcAft>
                    <a:spcPts val="600"/>
                  </a:spcAft>
                  <a:buNone/>
                </a:pPr>
                <a:r>
                  <a:rPr lang="en-PH" sz="2000" dirty="0" smtClean="0"/>
                  <a:t>After segmentation,</a:t>
                </a:r>
              </a:p>
              <a:p>
                <a:pPr marL="1055688" lvl="1" indent="-342900">
                  <a:spcAft>
                    <a:spcPts val="600"/>
                  </a:spcAft>
                </a:pPr>
                <a:r>
                  <a:rPr lang="en-PH" sz="2000" dirty="0" smtClean="0"/>
                  <a:t>20,455 time </a:t>
                </a:r>
                <a:r>
                  <a:rPr lang="en-PH" sz="2000" dirty="0"/>
                  <a:t>slices for </a:t>
                </a:r>
                <a:r>
                  <a:rPr lang="en-PH" sz="2000" dirty="0" err="1" smtClean="0"/>
                  <a:t>OrdonezA</a:t>
                </a:r>
                <a:r>
                  <a:rPr lang="en-PH" sz="2000" dirty="0" smtClean="0"/>
                  <a:t> </a:t>
                </a:r>
                <a:endParaRPr lang="en-PH" sz="2000" dirty="0"/>
              </a:p>
              <a:p>
                <a:pPr marL="1055688" lvl="1" indent="-342900">
                  <a:spcAft>
                    <a:spcPts val="600"/>
                  </a:spcAft>
                </a:pPr>
                <a:r>
                  <a:rPr lang="en-PH" sz="2000" dirty="0" smtClean="0"/>
                  <a:t>30,469 </a:t>
                </a:r>
                <a:r>
                  <a:rPr lang="en-PH" sz="2000" dirty="0"/>
                  <a:t>time </a:t>
                </a:r>
                <a:r>
                  <a:rPr lang="en-PH" sz="2000" dirty="0" smtClean="0"/>
                  <a:t>slices for </a:t>
                </a:r>
                <a:r>
                  <a:rPr lang="en-PH" sz="2000" dirty="0" err="1" smtClean="0"/>
                  <a:t>OrdonezB</a:t>
                </a:r>
                <a:endParaRPr lang="en-PH" sz="2000" dirty="0" smtClean="0"/>
              </a:p>
              <a:p>
                <a:pPr>
                  <a:buNone/>
                </a:pPr>
                <a:endParaRPr lang="en-PH" sz="2000" dirty="0" smtClean="0"/>
              </a:p>
              <a:p>
                <a:pPr>
                  <a:spcAft>
                    <a:spcPts val="600"/>
                  </a:spcAft>
                  <a:buNone/>
                </a:pPr>
                <a:r>
                  <a:rPr lang="en-PH" sz="2000" dirty="0" smtClean="0"/>
                  <a:t>If we remove </a:t>
                </a:r>
                <a:r>
                  <a:rPr lang="en-PH" sz="2000" dirty="0">
                    <a:solidFill>
                      <a:srgbClr val="0DAFBB"/>
                    </a:solidFill>
                  </a:rPr>
                  <a:t>u</a:t>
                </a:r>
                <a:r>
                  <a:rPr lang="en-PH" sz="2000" dirty="0" smtClean="0">
                    <a:solidFill>
                      <a:srgbClr val="0DAFBB"/>
                    </a:solidFill>
                  </a:rPr>
                  <a:t>nlabelled/“Idle” </a:t>
                </a:r>
                <a:r>
                  <a:rPr lang="en-PH" sz="2000" dirty="0" smtClean="0"/>
                  <a:t>states:</a:t>
                </a:r>
              </a:p>
              <a:p>
                <a:pPr marL="1055688" lvl="1" indent="-342900">
                  <a:spcAft>
                    <a:spcPts val="600"/>
                  </a:spcAft>
                </a:pPr>
                <a:r>
                  <a:rPr lang="en-PH" sz="2000" dirty="0" smtClean="0"/>
                  <a:t>19,629 time slices for “</a:t>
                </a:r>
                <a:r>
                  <a:rPr lang="en-PH" sz="2000" dirty="0" err="1" smtClean="0"/>
                  <a:t>OrdonezA</a:t>
                </a:r>
                <a:r>
                  <a:rPr lang="en-PH" sz="2000" dirty="0" smtClean="0"/>
                  <a:t>”</a:t>
                </a:r>
              </a:p>
              <a:p>
                <a:pPr marL="1055688" lvl="1" indent="-342900">
                  <a:spcAft>
                    <a:spcPts val="600"/>
                  </a:spcAft>
                </a:pPr>
                <a:r>
                  <a:rPr lang="en-PH" sz="2000" dirty="0" smtClean="0"/>
                  <a:t>27,235 time slices </a:t>
                </a:r>
                <a:r>
                  <a:rPr lang="en-PH" sz="2000" dirty="0"/>
                  <a:t>for dataset </a:t>
                </a:r>
                <a:r>
                  <a:rPr lang="en-PH" sz="2000" dirty="0" smtClean="0"/>
                  <a:t>“</a:t>
                </a:r>
                <a:r>
                  <a:rPr lang="en-PH" sz="2000" dirty="0" err="1" smtClean="0"/>
                  <a:t>OrdonezB</a:t>
                </a:r>
                <a:r>
                  <a:rPr lang="en-PH" sz="2000" dirty="0"/>
                  <a:t>”.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71600" y="1203598"/>
                <a:ext cx="7416824" cy="3387899"/>
              </a:xfrm>
              <a:blipFill rotWithShape="1">
                <a:blip r:embed="rId2"/>
                <a:stretch>
                  <a:fillRect l="-822" b="-86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6499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FEATURE REPRESENTATION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4" y="1272083"/>
            <a:ext cx="8048056" cy="3387899"/>
          </a:xfrm>
        </p:spPr>
        <p:txBody>
          <a:bodyPr/>
          <a:lstStyle/>
          <a:p>
            <a:pPr marL="342900" indent="-342900">
              <a:spcAft>
                <a:spcPts val="2400"/>
              </a:spcAft>
            </a:pPr>
            <a:r>
              <a:rPr lang="en-PH" sz="1800" dirty="0" smtClean="0">
                <a:solidFill>
                  <a:srgbClr val="0DAFBB"/>
                </a:solidFill>
              </a:rPr>
              <a:t>Raw sensor representation -</a:t>
            </a:r>
            <a:r>
              <a:rPr lang="en-PH" sz="1800" dirty="0" smtClean="0"/>
              <a:t>produces sensor data </a:t>
            </a:r>
            <a:r>
              <a:rPr lang="en-PH" sz="1800" dirty="0"/>
              <a:t>as it was received from the WSN, i.e. value is </a:t>
            </a:r>
            <a:r>
              <a:rPr lang="en-PH" sz="1800" dirty="0" smtClean="0"/>
              <a:t>1 if </a:t>
            </a:r>
            <a:r>
              <a:rPr lang="en-PH" sz="1800" dirty="0"/>
              <a:t>sensor is active, else 0.</a:t>
            </a:r>
          </a:p>
          <a:p>
            <a:pPr marL="342900" indent="-342900">
              <a:spcAft>
                <a:spcPts val="600"/>
              </a:spcAft>
            </a:pPr>
            <a:r>
              <a:rPr lang="en-PH" sz="1800" dirty="0" smtClean="0">
                <a:solidFill>
                  <a:srgbClr val="0DAFBB"/>
                </a:solidFill>
              </a:rPr>
              <a:t>Last sensor representation – </a:t>
            </a:r>
            <a:r>
              <a:rPr lang="en-PH" sz="1800" dirty="0" smtClean="0"/>
              <a:t>indicates which </a:t>
            </a:r>
            <a:r>
              <a:rPr lang="en-PH" sz="1800" dirty="0"/>
              <a:t>sensor fired last. </a:t>
            </a:r>
            <a:endParaRPr lang="en-PH" sz="1800" dirty="0" smtClean="0"/>
          </a:p>
          <a:p>
            <a:pPr marL="712788" lvl="1" indent="-350838">
              <a:spcAft>
                <a:spcPts val="1200"/>
              </a:spcAft>
            </a:pPr>
            <a:r>
              <a:rPr lang="en-PH" sz="1600" dirty="0" smtClean="0"/>
              <a:t>The sensor </a:t>
            </a:r>
            <a:r>
              <a:rPr lang="en-PH" sz="1600" dirty="0"/>
              <a:t>that changed its state last continues to produce </a:t>
            </a:r>
            <a:r>
              <a:rPr lang="en-PH" sz="1600" dirty="0" smtClean="0"/>
              <a:t>a 1 </a:t>
            </a:r>
            <a:r>
              <a:rPr lang="en-PH" sz="1600" dirty="0"/>
              <a:t>and only changes to 0 when </a:t>
            </a:r>
            <a:r>
              <a:rPr lang="en-PH" sz="1600" dirty="0" smtClean="0"/>
              <a:t>another sensor changes its state to 1.</a:t>
            </a:r>
            <a:endParaRPr lang="en-PH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5" t="61861" r="27267" b="16124"/>
          <a:stretch/>
        </p:blipFill>
        <p:spPr bwMode="auto">
          <a:xfrm>
            <a:off x="1763688" y="3291830"/>
            <a:ext cx="5463986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914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432750"/>
              </p:ext>
            </p:extLst>
          </p:nvPr>
        </p:nvGraphicFramePr>
        <p:xfrm>
          <a:off x="1187623" y="1347285"/>
          <a:ext cx="6984777" cy="3456713"/>
        </p:xfrm>
        <a:graphic>
          <a:graphicData uri="http://schemas.openxmlformats.org/drawingml/2006/table">
            <a:tbl>
              <a:tblPr firstRow="1" bandRow="1">
                <a:tableStyleId>{25D44B27-F497-4CB3-9930-24C87F91B5C2}</a:tableStyleId>
              </a:tblPr>
              <a:tblGrid>
                <a:gridCol w="1455162"/>
                <a:gridCol w="1236887"/>
                <a:gridCol w="582065"/>
                <a:gridCol w="945855"/>
                <a:gridCol w="800339"/>
                <a:gridCol w="436549"/>
                <a:gridCol w="1527920"/>
              </a:tblGrid>
              <a:tr h="286317"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Date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Time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Sensor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Activity Label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6317"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 smtClean="0">
                          <a:latin typeface="Source Sans Pro" charset="0"/>
                        </a:rPr>
                        <a:t>Seat</a:t>
                      </a:r>
                      <a:endParaRPr lang="en-PH" sz="1200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Main</a:t>
                      </a:r>
                      <a:r>
                        <a:rPr lang="en-PH" sz="1200" b="1" baseline="0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 Door</a:t>
                      </a:r>
                      <a:endParaRPr lang="en-PH" sz="1200" b="1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 smtClean="0">
                          <a:latin typeface="Source Sans Pro" charset="0"/>
                        </a:rPr>
                        <a:t>Fridge</a:t>
                      </a:r>
                      <a:endParaRPr lang="en-PH" sz="1200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</a:tr>
              <a:tr h="374346"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19:01:59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19:02:59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…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20:20:59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20:21:59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05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20:22:59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Spare Time/TV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20:23:59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Spare Time/TV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20:24:59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Snack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44424" y="5597"/>
            <a:ext cx="4015607" cy="1139999"/>
          </a:xfrm>
        </p:spPr>
        <p:txBody>
          <a:bodyPr/>
          <a:lstStyle/>
          <a:p>
            <a:r>
              <a:rPr lang="en-PH" dirty="0" smtClean="0"/>
              <a:t>RAW SENSOR REPRESENTATION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2846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966261"/>
              </p:ext>
            </p:extLst>
          </p:nvPr>
        </p:nvGraphicFramePr>
        <p:xfrm>
          <a:off x="1187623" y="1347285"/>
          <a:ext cx="6984777" cy="3456713"/>
        </p:xfrm>
        <a:graphic>
          <a:graphicData uri="http://schemas.openxmlformats.org/drawingml/2006/table">
            <a:tbl>
              <a:tblPr firstRow="1" bandRow="1">
                <a:tableStyleId>{25D44B27-F497-4CB3-9930-24C87F91B5C2}</a:tableStyleId>
              </a:tblPr>
              <a:tblGrid>
                <a:gridCol w="1455162"/>
                <a:gridCol w="1236887"/>
                <a:gridCol w="582065"/>
                <a:gridCol w="945855"/>
                <a:gridCol w="800339"/>
                <a:gridCol w="436549"/>
                <a:gridCol w="1527920"/>
              </a:tblGrid>
              <a:tr h="286317"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Date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Time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Sensor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PH" b="1" dirty="0" smtClean="0">
                          <a:latin typeface="Source Sans Pro" charset="0"/>
                        </a:rPr>
                        <a:t>Activity Label</a:t>
                      </a:r>
                      <a:endParaRPr lang="en-PH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6317"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 smtClean="0">
                          <a:latin typeface="Source Sans Pro" charset="0"/>
                        </a:rPr>
                        <a:t>Seat</a:t>
                      </a:r>
                      <a:endParaRPr lang="en-PH" sz="1200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Main</a:t>
                      </a:r>
                      <a:r>
                        <a:rPr lang="en-PH" sz="1200" b="1" baseline="0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 Door</a:t>
                      </a:r>
                      <a:endParaRPr lang="en-PH" sz="1200" b="1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 smtClean="0">
                          <a:latin typeface="Source Sans Pro" charset="0"/>
                        </a:rPr>
                        <a:t>Fridge</a:t>
                      </a:r>
                      <a:endParaRPr lang="en-PH" sz="1200" b="1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</a:tr>
              <a:tr h="374346"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19:01:59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19:02:59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…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20:20:59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20:21:59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Leaving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05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20:22:59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Spare Time/TV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20:23:59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Spare Time/TV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3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2011-11-29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Source Sans Pro" charset="0"/>
                        </a:rPr>
                        <a:t>20:24:59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0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chemeClr val="tx1"/>
                          </a:solidFill>
                          <a:latin typeface="Source Sans Pro" charset="0"/>
                        </a:rPr>
                        <a:t>0</a:t>
                      </a:r>
                      <a:endParaRPr lang="en-PH" dirty="0">
                        <a:solidFill>
                          <a:schemeClr val="tx1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solidFill>
                            <a:srgbClr val="FF0000"/>
                          </a:solidFill>
                          <a:latin typeface="Source Sans Pro" charset="0"/>
                        </a:rPr>
                        <a:t>1</a:t>
                      </a:r>
                      <a:endParaRPr lang="en-PH" dirty="0">
                        <a:solidFill>
                          <a:srgbClr val="FF0000"/>
                        </a:solidFill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…</a:t>
                      </a:r>
                      <a:endParaRPr lang="en-PH" dirty="0">
                        <a:latin typeface="Source Sans Pro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Source Sans Pro" charset="0"/>
                        </a:rPr>
                        <a:t>Snack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44424" y="5597"/>
            <a:ext cx="4159623" cy="1139999"/>
          </a:xfrm>
        </p:spPr>
        <p:txBody>
          <a:bodyPr/>
          <a:lstStyle/>
          <a:p>
            <a:r>
              <a:rPr lang="en-PH" dirty="0" smtClean="0"/>
              <a:t>LAST SENSOR REPRESENTATION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4229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5597"/>
            <a:ext cx="4231631" cy="1139999"/>
          </a:xfrm>
        </p:spPr>
        <p:txBody>
          <a:bodyPr/>
          <a:lstStyle/>
          <a:p>
            <a:r>
              <a:rPr lang="en-PH" dirty="0" smtClean="0"/>
              <a:t>LIBRARIES/TOOLBOXES 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4" y="1419622"/>
            <a:ext cx="7616008" cy="3387899"/>
          </a:xfrm>
        </p:spPr>
        <p:txBody>
          <a:bodyPr/>
          <a:lstStyle/>
          <a:p>
            <a:pPr marL="342900" indent="-342900">
              <a:spcAft>
                <a:spcPts val="1200"/>
              </a:spcAft>
            </a:pPr>
            <a:r>
              <a:rPr lang="en-PH" sz="2000" dirty="0" smtClean="0"/>
              <a:t>CRF++ by </a:t>
            </a:r>
            <a:r>
              <a:rPr lang="en-PH" sz="2000" dirty="0" err="1" smtClean="0"/>
              <a:t>Tako</a:t>
            </a:r>
            <a:r>
              <a:rPr lang="en-PH" sz="2000" dirty="0" smtClean="0"/>
              <a:t> </a:t>
            </a:r>
            <a:r>
              <a:rPr lang="en-PH" sz="2000" dirty="0" err="1" smtClean="0"/>
              <a:t>Kudo</a:t>
            </a:r>
            <a:r>
              <a:rPr lang="en-PH" sz="2000" dirty="0"/>
              <a:t> </a:t>
            </a:r>
            <a:r>
              <a:rPr lang="en-PH" sz="2000" dirty="0" smtClean="0"/>
              <a:t>(2005)</a:t>
            </a:r>
            <a:endParaRPr lang="en-PH" sz="2000" dirty="0"/>
          </a:p>
          <a:p>
            <a:pPr marL="342900" indent="-342900">
              <a:spcAft>
                <a:spcPts val="1200"/>
              </a:spcAft>
            </a:pPr>
            <a:r>
              <a:rPr lang="en-PH" sz="2000" dirty="0" err="1"/>
              <a:t>Scikit</a:t>
            </a:r>
            <a:r>
              <a:rPr lang="en-PH" sz="2000" dirty="0"/>
              <a:t>-learn: Machine Learning in Python, </a:t>
            </a:r>
            <a:r>
              <a:rPr lang="en-PH" sz="2000" dirty="0" err="1"/>
              <a:t>Pedregosa</a:t>
            </a:r>
            <a:r>
              <a:rPr lang="en-PH" sz="2000" dirty="0"/>
              <a:t> </a:t>
            </a:r>
            <a:r>
              <a:rPr lang="en-PH" sz="2000" i="1" dirty="0"/>
              <a:t>et </a:t>
            </a:r>
            <a:r>
              <a:rPr lang="en-PH" sz="2000" i="1" dirty="0" smtClean="0"/>
              <a:t>al.</a:t>
            </a:r>
            <a:r>
              <a:rPr lang="en-PH" sz="2000" dirty="0" smtClean="0"/>
              <a:t> (2011)</a:t>
            </a:r>
          </a:p>
          <a:p>
            <a:pPr marL="719138" lvl="1" indent="-358775">
              <a:spcAft>
                <a:spcPts val="1200"/>
              </a:spcAft>
            </a:pPr>
            <a:r>
              <a:rPr lang="en-PH" sz="1600" dirty="0" smtClean="0"/>
              <a:t>SVM, Decision Trees, Naïve Bayes</a:t>
            </a:r>
            <a:endParaRPr lang="en-PH" sz="1600" dirty="0"/>
          </a:p>
          <a:p>
            <a:pPr marL="342900" indent="-342900">
              <a:spcAft>
                <a:spcPts val="1200"/>
              </a:spcAft>
            </a:pPr>
            <a:r>
              <a:rPr lang="en-PH" sz="2000" dirty="0" err="1"/>
              <a:t>Matlab’s</a:t>
            </a:r>
            <a:r>
              <a:rPr lang="en-PH" sz="2000" dirty="0"/>
              <a:t> HMM </a:t>
            </a:r>
            <a:r>
              <a:rPr lang="en-PH" sz="2000" dirty="0" smtClean="0"/>
              <a:t>tool </a:t>
            </a:r>
            <a:r>
              <a:rPr lang="en-PH" sz="2000" dirty="0"/>
              <a:t>under the Statistics and Machine Learning </a:t>
            </a:r>
            <a:r>
              <a:rPr lang="en-PH" sz="2000" dirty="0" smtClean="0"/>
              <a:t>Toolbox</a:t>
            </a:r>
          </a:p>
          <a:p>
            <a:pPr marL="719138" lvl="1" indent="-358775">
              <a:spcAft>
                <a:spcPts val="600"/>
              </a:spcAft>
            </a:pPr>
            <a:r>
              <a:rPr lang="en-PH" sz="1600" dirty="0" smtClean="0">
                <a:solidFill>
                  <a:srgbClr val="0DAFBB"/>
                </a:solidFill>
              </a:rPr>
              <a:t>Training</a:t>
            </a:r>
            <a:r>
              <a:rPr lang="en-PH" sz="1600" dirty="0" smtClean="0"/>
              <a:t>: Baum-Welch </a:t>
            </a:r>
            <a:r>
              <a:rPr lang="en-PH" sz="1600" dirty="0"/>
              <a:t>algorithm to estimate </a:t>
            </a:r>
            <a:r>
              <a:rPr lang="en-PH" sz="1600" dirty="0" smtClean="0"/>
              <a:t>the transition </a:t>
            </a:r>
            <a:r>
              <a:rPr lang="en-PH" sz="1600" dirty="0"/>
              <a:t>and observation probabilities </a:t>
            </a:r>
            <a:endParaRPr lang="en-PH" sz="1600" dirty="0" smtClean="0"/>
          </a:p>
          <a:p>
            <a:pPr marL="719138" lvl="1" indent="-358775">
              <a:spcAft>
                <a:spcPts val="600"/>
              </a:spcAft>
            </a:pPr>
            <a:r>
              <a:rPr lang="en-PH" sz="1600" dirty="0" smtClean="0">
                <a:solidFill>
                  <a:srgbClr val="0DAFBB"/>
                </a:solidFill>
              </a:rPr>
              <a:t>Testing</a:t>
            </a:r>
            <a:r>
              <a:rPr lang="en-PH" sz="1600" dirty="0" smtClean="0"/>
              <a:t>: Viterbi </a:t>
            </a:r>
            <a:r>
              <a:rPr lang="en-PH" sz="1600" dirty="0"/>
              <a:t>algorithm to compute for the most likely sequence </a:t>
            </a:r>
            <a:r>
              <a:rPr lang="en-PH" sz="1600" dirty="0" smtClean="0"/>
              <a:t>of states </a:t>
            </a:r>
            <a:r>
              <a:rPr lang="en-PH" sz="1600" dirty="0"/>
              <a:t>the model would go through to generate a given </a:t>
            </a:r>
            <a:r>
              <a:rPr lang="en-PH" sz="1600" dirty="0" smtClean="0"/>
              <a:t>sequence of observations</a:t>
            </a:r>
            <a:endParaRPr lang="en-PH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000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://www.thenextsiliconvalley.com/wp-content/uploads/2015/05/ICONMagazine-SmartHomeDeman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0" r="4723"/>
          <a:stretch/>
        </p:blipFill>
        <p:spPr bwMode="auto">
          <a:xfrm>
            <a:off x="5796136" y="2609925"/>
            <a:ext cx="3102348" cy="255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916432" y="411511"/>
            <a:ext cx="4519664" cy="86409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 dirty="0" smtClean="0"/>
              <a:t>ACTIVITY RECOGNITION FOR HEALTH MONITORING</a:t>
            </a:r>
            <a:endParaRPr lang="en" sz="2800" dirty="0"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755576" y="1419622"/>
            <a:ext cx="4464496" cy="381994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spcAft>
                <a:spcPts val="1800"/>
              </a:spcAft>
            </a:pPr>
            <a:r>
              <a:rPr lang="en" sz="2000" dirty="0" smtClean="0">
                <a:solidFill>
                  <a:srgbClr val="0DAFBB"/>
                </a:solidFill>
              </a:rPr>
              <a:t>Activities </a:t>
            </a:r>
            <a:r>
              <a:rPr lang="en" sz="2000" dirty="0">
                <a:solidFill>
                  <a:srgbClr val="0DAFBB"/>
                </a:solidFill>
              </a:rPr>
              <a:t>of daily living (ADLs) </a:t>
            </a:r>
            <a:r>
              <a:rPr lang="en" sz="2000" dirty="0"/>
              <a:t>are good indicators of elderly health status</a:t>
            </a:r>
            <a:r>
              <a:rPr lang="en" sz="2000" dirty="0" smtClean="0"/>
              <a:t>. </a:t>
            </a:r>
          </a:p>
          <a:p>
            <a:pPr marL="457200" lvl="0" indent="-228600">
              <a:spcAft>
                <a:spcPts val="1800"/>
              </a:spcAft>
            </a:pPr>
            <a:r>
              <a:rPr lang="en" sz="2000" dirty="0">
                <a:solidFill>
                  <a:srgbClr val="0DB8C5"/>
                </a:solidFill>
              </a:rPr>
              <a:t>Smart home environments </a:t>
            </a:r>
            <a:r>
              <a:rPr lang="en" sz="2000" dirty="0"/>
              <a:t>are capable of </a:t>
            </a:r>
            <a:r>
              <a:rPr lang="en" sz="2000" dirty="0" smtClean="0"/>
              <a:t>monitoring activities performed by </a:t>
            </a:r>
            <a:r>
              <a:rPr lang="en" sz="2000" dirty="0"/>
              <a:t>its inhabitants</a:t>
            </a:r>
            <a:r>
              <a:rPr lang="en" sz="2000" dirty="0" smtClean="0"/>
              <a:t>.</a:t>
            </a:r>
          </a:p>
          <a:p>
            <a:pPr marL="457200" lvl="0" indent="-228600" rtl="0">
              <a:spcBef>
                <a:spcPts val="0"/>
              </a:spcBef>
              <a:spcAft>
                <a:spcPts val="1800"/>
              </a:spcAft>
            </a:pPr>
            <a:r>
              <a:rPr lang="en" sz="2000" dirty="0" smtClean="0">
                <a:solidFill>
                  <a:srgbClr val="0DB8C5"/>
                </a:solidFill>
              </a:rPr>
              <a:t>Activity Recognition </a:t>
            </a:r>
            <a:r>
              <a:rPr lang="en" sz="2000" dirty="0" smtClean="0"/>
              <a:t>is a key component in automated health monitoring. </a:t>
            </a:r>
            <a:endParaRPr lang="en" sz="2000" dirty="0"/>
          </a:p>
          <a:p>
            <a:pPr marL="457200" lvl="0" indent="-228600" rtl="0">
              <a:spcBef>
                <a:spcPts val="0"/>
              </a:spcBef>
              <a:spcAft>
                <a:spcPts val="1800"/>
              </a:spcAft>
            </a:pPr>
            <a:endParaRPr sz="2000" dirty="0"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22"/>
          <a:stretch/>
        </p:blipFill>
        <p:spPr bwMode="auto">
          <a:xfrm>
            <a:off x="5724128" y="51470"/>
            <a:ext cx="3037556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Image result for smart hom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3" name="AutoShape 4" descr="Image result for smart hom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4" name="AutoShape 6" descr="Image result for smart home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5597"/>
            <a:ext cx="7688015" cy="1139999"/>
          </a:xfrm>
        </p:spPr>
        <p:txBody>
          <a:bodyPr/>
          <a:lstStyle/>
          <a:p>
            <a:r>
              <a:rPr lang="en-PH" dirty="0" smtClean="0"/>
              <a:t>PERFORMANCE MEASURE:  F-MEASURE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5" y="1275606"/>
            <a:ext cx="5167735" cy="3387899"/>
          </a:xfrm>
        </p:spPr>
        <p:txBody>
          <a:bodyPr/>
          <a:lstStyle/>
          <a:p>
            <a:pPr marL="342900" indent="-342900">
              <a:spcAft>
                <a:spcPts val="1200"/>
              </a:spcAft>
            </a:pPr>
            <a:r>
              <a:rPr lang="en-PH" sz="1600" dirty="0" smtClean="0"/>
              <a:t>nature of the dataset → severe class imbalance</a:t>
            </a:r>
          </a:p>
          <a:p>
            <a:pPr marL="342900" indent="-342900">
              <a:spcAft>
                <a:spcPts val="1200"/>
              </a:spcAft>
            </a:pPr>
            <a:r>
              <a:rPr lang="en-PH" sz="1600" dirty="0" smtClean="0"/>
              <a:t>Accuracy may not be a suitable performance measure.</a:t>
            </a:r>
          </a:p>
          <a:p>
            <a:pPr marL="342900" indent="-342900">
              <a:spcAft>
                <a:spcPts val="1200"/>
              </a:spcAft>
            </a:pPr>
            <a:r>
              <a:rPr lang="en-PH" sz="1600" dirty="0" smtClean="0"/>
              <a:t>F-Measure considers correct classification of each class as equally important.  </a:t>
            </a:r>
          </a:p>
          <a:p>
            <a:pPr marL="342900" indent="-342900">
              <a:spcAft>
                <a:spcPts val="1200"/>
              </a:spcAft>
            </a:pPr>
            <a:endParaRPr lang="en-PH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6146" name="Picture 2" descr="C:\Users\Issa Tingzon\Desktop\CS284-mini-project\Report\imag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57959"/>
            <a:ext cx="2520280" cy="212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6" t="47287" r="33634" b="43101"/>
          <a:stretch/>
        </p:blipFill>
        <p:spPr bwMode="auto">
          <a:xfrm>
            <a:off x="1115616" y="3072247"/>
            <a:ext cx="3400749" cy="795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3" t="62732" r="36919" b="28409"/>
          <a:stretch/>
        </p:blipFill>
        <p:spPr bwMode="auto">
          <a:xfrm>
            <a:off x="1238587" y="4121443"/>
            <a:ext cx="2469317" cy="75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3" t="73973" r="36919" b="14787"/>
          <a:stretch/>
        </p:blipFill>
        <p:spPr bwMode="auto">
          <a:xfrm>
            <a:off x="3959932" y="4084784"/>
            <a:ext cx="2412268" cy="93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7" t="59942" r="33343" b="29998"/>
          <a:stretch/>
        </p:blipFill>
        <p:spPr bwMode="auto">
          <a:xfrm>
            <a:off x="5118949" y="3075806"/>
            <a:ext cx="2477387" cy="689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211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VALIDATION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5" y="1491630"/>
            <a:ext cx="7255968" cy="3387899"/>
          </a:xfrm>
        </p:spPr>
        <p:txBody>
          <a:bodyPr/>
          <a:lstStyle/>
          <a:p>
            <a:pPr marL="342900" indent="-342900">
              <a:spcAft>
                <a:spcPts val="1200"/>
              </a:spcAft>
            </a:pPr>
            <a:r>
              <a:rPr lang="en-PH" sz="2000" dirty="0" smtClean="0">
                <a:solidFill>
                  <a:srgbClr val="0DAFBB"/>
                </a:solidFill>
              </a:rPr>
              <a:t>Leave-one-day-out approach</a:t>
            </a:r>
          </a:p>
          <a:p>
            <a:pPr marL="712788" lvl="1" indent="-350838">
              <a:spcAft>
                <a:spcPts val="1200"/>
              </a:spcAft>
            </a:pPr>
            <a:r>
              <a:rPr lang="en-PH" sz="2000" dirty="0" smtClean="0"/>
              <a:t>takes </a:t>
            </a:r>
            <a:r>
              <a:rPr lang="en-PH" sz="2000" dirty="0"/>
              <a:t>one </a:t>
            </a:r>
            <a:r>
              <a:rPr lang="en-PH" sz="2000" dirty="0" smtClean="0"/>
              <a:t>full day </a:t>
            </a:r>
            <a:r>
              <a:rPr lang="en-PH" sz="2000" dirty="0"/>
              <a:t>of sensor readings as the test set and uses the </a:t>
            </a:r>
            <a:r>
              <a:rPr lang="en-PH" sz="2000" dirty="0" smtClean="0"/>
              <a:t>remaining sensor </a:t>
            </a:r>
            <a:r>
              <a:rPr lang="en-PH" sz="2000" dirty="0"/>
              <a:t>readings as the training </a:t>
            </a:r>
            <a:r>
              <a:rPr lang="en-PH" sz="2000" dirty="0" smtClean="0"/>
              <a:t>set.</a:t>
            </a:r>
          </a:p>
          <a:p>
            <a:pPr marL="712788" lvl="1" indent="-350838">
              <a:spcAft>
                <a:spcPts val="1200"/>
              </a:spcAft>
            </a:pPr>
            <a:r>
              <a:rPr lang="en-PH" sz="2000" dirty="0" smtClean="0"/>
              <a:t>process </a:t>
            </a:r>
            <a:r>
              <a:rPr lang="en-PH" sz="2000" dirty="0"/>
              <a:t>is repeated </a:t>
            </a:r>
            <a:r>
              <a:rPr lang="en-PH" sz="2000" dirty="0" smtClean="0"/>
              <a:t>for all </a:t>
            </a:r>
            <a:r>
              <a:rPr lang="en-PH" sz="2000" dirty="0"/>
              <a:t>the days and reports the average F-Measure over the </a:t>
            </a:r>
            <a:r>
              <a:rPr lang="en-PH" sz="2000" dirty="0" smtClean="0"/>
              <a:t>total number </a:t>
            </a:r>
            <a:r>
              <a:rPr lang="en-PH" sz="2000" dirty="0"/>
              <a:t>of </a:t>
            </a:r>
            <a:r>
              <a:rPr lang="en-PH" sz="2000" dirty="0" smtClean="0"/>
              <a:t>days</a:t>
            </a:r>
          </a:p>
          <a:p>
            <a:pPr marL="1073150" lvl="1" indent="-360363">
              <a:spcAft>
                <a:spcPts val="600"/>
              </a:spcAft>
            </a:pPr>
            <a:r>
              <a:rPr lang="en-PH" sz="1800" dirty="0" err="1" smtClean="0"/>
              <a:t>OrdonezA</a:t>
            </a:r>
            <a:r>
              <a:rPr lang="en-PH" sz="1800" dirty="0" smtClean="0"/>
              <a:t> – 14 days</a:t>
            </a:r>
          </a:p>
          <a:p>
            <a:pPr marL="1073150" lvl="1" indent="-360363">
              <a:spcAft>
                <a:spcPts val="600"/>
              </a:spcAft>
            </a:pPr>
            <a:r>
              <a:rPr lang="en-PH" sz="1800" dirty="0" err="1" smtClean="0"/>
              <a:t>OrdonezB</a:t>
            </a:r>
            <a:r>
              <a:rPr lang="en-PH" sz="1800" dirty="0" smtClean="0"/>
              <a:t> – 21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781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7" t="19770" r="9741" b="36682"/>
          <a:stretch/>
        </p:blipFill>
        <p:spPr bwMode="auto">
          <a:xfrm>
            <a:off x="1403648" y="1255851"/>
            <a:ext cx="6480720" cy="3548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RESULTS (ORDONEZA)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6084168" y="3003798"/>
            <a:ext cx="648072" cy="228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/>
          <p:cNvSpPr/>
          <p:nvPr/>
        </p:nvSpPr>
        <p:spPr>
          <a:xfrm>
            <a:off x="6804248" y="3351060"/>
            <a:ext cx="648072" cy="22880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/>
          <p:cNvSpPr/>
          <p:nvPr/>
        </p:nvSpPr>
        <p:spPr>
          <a:xfrm>
            <a:off x="6084168" y="3939902"/>
            <a:ext cx="648072" cy="228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/>
          <p:cNvSpPr/>
          <p:nvPr/>
        </p:nvSpPr>
        <p:spPr>
          <a:xfrm>
            <a:off x="6804248" y="4287164"/>
            <a:ext cx="648072" cy="22880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7623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7" t="37241" r="8189" b="18391"/>
          <a:stretch/>
        </p:blipFill>
        <p:spPr bwMode="auto">
          <a:xfrm>
            <a:off x="1367051" y="1131590"/>
            <a:ext cx="6805349" cy="3549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RESULTS (ORDONEZA)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6" name="Rectangle 5"/>
          <p:cNvSpPr/>
          <p:nvPr/>
        </p:nvSpPr>
        <p:spPr>
          <a:xfrm>
            <a:off x="6156176" y="3003798"/>
            <a:ext cx="648072" cy="228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/>
          <p:cNvSpPr/>
          <p:nvPr/>
        </p:nvSpPr>
        <p:spPr>
          <a:xfrm>
            <a:off x="5148064" y="3291830"/>
            <a:ext cx="648072" cy="22880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/>
          <p:cNvSpPr/>
          <p:nvPr/>
        </p:nvSpPr>
        <p:spPr>
          <a:xfrm>
            <a:off x="6156176" y="3927124"/>
            <a:ext cx="648072" cy="228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/>
          <p:cNvSpPr/>
          <p:nvPr/>
        </p:nvSpPr>
        <p:spPr>
          <a:xfrm>
            <a:off x="6876256" y="4227934"/>
            <a:ext cx="648072" cy="22880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4767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RESULTS (ORDONEZB)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54" t="42037" r="8542" b="13148"/>
          <a:stretch/>
        </p:blipFill>
        <p:spPr bwMode="auto">
          <a:xfrm>
            <a:off x="1547664" y="1491630"/>
            <a:ext cx="6440550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12160" y="3147814"/>
            <a:ext cx="648072" cy="228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/>
          <p:cNvSpPr/>
          <p:nvPr/>
        </p:nvSpPr>
        <p:spPr>
          <a:xfrm>
            <a:off x="4067944" y="4071140"/>
            <a:ext cx="648072" cy="228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/>
          <p:cNvSpPr/>
          <p:nvPr/>
        </p:nvSpPr>
        <p:spPr>
          <a:xfrm>
            <a:off x="6012160" y="3495076"/>
            <a:ext cx="648072" cy="22880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/>
          <p:cNvSpPr/>
          <p:nvPr/>
        </p:nvSpPr>
        <p:spPr>
          <a:xfrm>
            <a:off x="6012160" y="4359172"/>
            <a:ext cx="648072" cy="22880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6925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RESULTS (ORDONEZB)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-75" y="-20538"/>
            <a:ext cx="669599" cy="1139999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09" t="33103" r="3663" b="18391"/>
          <a:stretch/>
        </p:blipFill>
        <p:spPr bwMode="auto">
          <a:xfrm>
            <a:off x="1763688" y="1275606"/>
            <a:ext cx="5986204" cy="345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21700" y="3075806"/>
            <a:ext cx="648072" cy="228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/>
          <p:cNvSpPr/>
          <p:nvPr/>
        </p:nvSpPr>
        <p:spPr>
          <a:xfrm>
            <a:off x="6021700" y="3927124"/>
            <a:ext cx="648072" cy="228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/>
          <p:cNvSpPr/>
          <p:nvPr/>
        </p:nvSpPr>
        <p:spPr>
          <a:xfrm>
            <a:off x="6021700" y="3351060"/>
            <a:ext cx="648072" cy="22880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/>
          <p:cNvSpPr/>
          <p:nvPr/>
        </p:nvSpPr>
        <p:spPr>
          <a:xfrm>
            <a:off x="6021700" y="4215156"/>
            <a:ext cx="648072" cy="22880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033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CONCLUSION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4" y="1347614"/>
            <a:ext cx="7760023" cy="3387899"/>
          </a:xfrm>
        </p:spPr>
        <p:txBody>
          <a:bodyPr/>
          <a:lstStyle/>
          <a:p>
            <a:pPr marL="342900" indent="-342900">
              <a:spcAft>
                <a:spcPts val="600"/>
              </a:spcAft>
            </a:pPr>
            <a:r>
              <a:rPr lang="en-PH" sz="2000" dirty="0" smtClean="0"/>
              <a:t>Overall, CRFs outperform </a:t>
            </a:r>
            <a:r>
              <a:rPr lang="en-PH" sz="2000" dirty="0"/>
              <a:t>the other machine learning methods for </a:t>
            </a:r>
            <a:r>
              <a:rPr lang="en-PH" sz="2000" dirty="0" smtClean="0"/>
              <a:t>both datasets </a:t>
            </a:r>
            <a:r>
              <a:rPr lang="en-PH" sz="2000" dirty="0"/>
              <a:t>“</a:t>
            </a:r>
            <a:r>
              <a:rPr lang="en-PH" sz="2000" dirty="0" err="1"/>
              <a:t>OrdonezA</a:t>
            </a:r>
            <a:r>
              <a:rPr lang="en-PH" sz="2000" dirty="0"/>
              <a:t>” and “</a:t>
            </a:r>
            <a:r>
              <a:rPr lang="en-PH" sz="2000" dirty="0" err="1"/>
              <a:t>OrdonezB</a:t>
            </a:r>
            <a:r>
              <a:rPr lang="en-PH" sz="2000" dirty="0" smtClean="0"/>
              <a:t>” </a:t>
            </a:r>
          </a:p>
          <a:p>
            <a:pPr marL="712788" lvl="1" indent="-350838"/>
            <a:r>
              <a:rPr lang="en-PH" sz="1800" dirty="0" smtClean="0"/>
              <a:t>the </a:t>
            </a:r>
            <a:r>
              <a:rPr lang="en-PH" sz="1800" dirty="0"/>
              <a:t>highest </a:t>
            </a:r>
            <a:r>
              <a:rPr lang="en-PH" sz="1800" dirty="0" smtClean="0"/>
              <a:t>F-Measure being </a:t>
            </a:r>
            <a:r>
              <a:rPr lang="en-PH" sz="1800" dirty="0"/>
              <a:t>82.83</a:t>
            </a:r>
            <a:r>
              <a:rPr lang="en-PH" sz="1800" dirty="0" smtClean="0"/>
              <a:t>% for “</a:t>
            </a:r>
            <a:r>
              <a:rPr lang="en-PH" sz="1800" dirty="0" err="1" smtClean="0"/>
              <a:t>OrdonezA</a:t>
            </a:r>
            <a:r>
              <a:rPr lang="en-PH" sz="1800" dirty="0" smtClean="0"/>
              <a:t>” and 73.84% for “</a:t>
            </a:r>
            <a:r>
              <a:rPr lang="en-PH" sz="1800" dirty="0" err="1" smtClean="0"/>
              <a:t>OrdonezB</a:t>
            </a:r>
            <a:r>
              <a:rPr lang="en-PH" sz="1800" dirty="0" smtClean="0"/>
              <a:t>”</a:t>
            </a:r>
          </a:p>
          <a:p>
            <a:pPr marL="342900" indent="-342900"/>
            <a:endParaRPr lang="en-PH" sz="2000" dirty="0"/>
          </a:p>
          <a:p>
            <a:pPr marL="342900" indent="-342900"/>
            <a:r>
              <a:rPr lang="en-PH" sz="2000" dirty="0" smtClean="0"/>
              <a:t>Higher </a:t>
            </a:r>
            <a:r>
              <a:rPr lang="en-PH" sz="2000" dirty="0"/>
              <a:t>performance measures </a:t>
            </a:r>
            <a:r>
              <a:rPr lang="en-PH" sz="2000" dirty="0" smtClean="0"/>
              <a:t>are achieved </a:t>
            </a:r>
            <a:r>
              <a:rPr lang="en-PH" sz="2000" dirty="0"/>
              <a:t>for datasets with only labelled data than datasets </a:t>
            </a:r>
            <a:r>
              <a:rPr lang="en-PH" sz="2000" dirty="0" smtClean="0"/>
              <a:t>with unlabelled </a:t>
            </a:r>
            <a:r>
              <a:rPr lang="en-PH" sz="2000" dirty="0"/>
              <a:t>data</a:t>
            </a:r>
            <a:r>
              <a:rPr lang="en-PH" sz="2000" dirty="0" smtClean="0"/>
              <a:t>.</a:t>
            </a:r>
          </a:p>
          <a:p>
            <a:pPr marL="342900" indent="-342900"/>
            <a:endParaRPr lang="en-PH" sz="2000" dirty="0"/>
          </a:p>
          <a:p>
            <a:pPr marL="342900" lvl="1" indent="-342900"/>
            <a:r>
              <a:rPr lang="en-PH" sz="2000" dirty="0"/>
              <a:t>W</a:t>
            </a:r>
            <a:r>
              <a:rPr lang="en-PH" sz="2000" dirty="0" smtClean="0"/>
              <a:t>e </a:t>
            </a:r>
            <a:r>
              <a:rPr lang="en-PH" sz="2000" dirty="0"/>
              <a:t>conclude that </a:t>
            </a:r>
            <a:r>
              <a:rPr lang="en-PH" sz="2000" dirty="0" smtClean="0"/>
              <a:t>among the machine learning methods used, CRFs are the most effective in classifying ADLs based </a:t>
            </a:r>
            <a:r>
              <a:rPr lang="en-PH" sz="2000" dirty="0"/>
              <a:t>on binary </a:t>
            </a:r>
            <a:r>
              <a:rPr lang="en-PH" sz="2000" dirty="0" smtClean="0"/>
              <a:t>sensor </a:t>
            </a:r>
            <a:r>
              <a:rPr lang="en-PH" sz="2000" dirty="0"/>
              <a:t>data stream.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883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References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4" y="1131590"/>
            <a:ext cx="7904039" cy="3387899"/>
          </a:xfrm>
        </p:spPr>
        <p:txBody>
          <a:bodyPr/>
          <a:lstStyle/>
          <a:p>
            <a:pPr>
              <a:spcAft>
                <a:spcPts val="1200"/>
              </a:spcAft>
              <a:buNone/>
            </a:pPr>
            <a:r>
              <a:rPr lang="en-PH" sz="1200" dirty="0"/>
              <a:t>[1] UCI Machine Learning Repository: Activities of Daily </a:t>
            </a:r>
            <a:r>
              <a:rPr lang="en-PH" sz="1200" dirty="0" smtClean="0"/>
              <a:t>Living (ADLs</a:t>
            </a:r>
            <a:r>
              <a:rPr lang="en-PH" sz="1200" dirty="0"/>
              <a:t>) Recognition Using Binary Sensors Data Set. </a:t>
            </a:r>
            <a:r>
              <a:rPr lang="en-PH" sz="1200" dirty="0" err="1" smtClean="0"/>
              <a:t>Avaliable</a:t>
            </a:r>
            <a:r>
              <a:rPr lang="en-PH" sz="1200" dirty="0"/>
              <a:t> </a:t>
            </a:r>
            <a:r>
              <a:rPr lang="en-PH" sz="1200" dirty="0" smtClean="0"/>
              <a:t>Online</a:t>
            </a:r>
            <a:r>
              <a:rPr lang="en-PH" sz="1200" dirty="0"/>
              <a:t>: </a:t>
            </a:r>
            <a:r>
              <a:rPr lang="en-PH" sz="1200" dirty="0">
                <a:hlinkClick r:id="rId2"/>
              </a:rPr>
              <a:t>https://</a:t>
            </a:r>
            <a:r>
              <a:rPr lang="en-PH" sz="1200" dirty="0" smtClean="0">
                <a:hlinkClick r:id="rId2"/>
              </a:rPr>
              <a:t>archive.ics.uci.edu/ml/machine-learning-databases/00271/</a:t>
            </a:r>
            <a:r>
              <a:rPr lang="en-PH" sz="1200" dirty="0" smtClean="0"/>
              <a:t> Accessed</a:t>
            </a:r>
            <a:r>
              <a:rPr lang="en-PH" sz="1200" dirty="0"/>
              <a:t>: 24 Nov. 2016.</a:t>
            </a:r>
          </a:p>
          <a:p>
            <a:pPr>
              <a:spcAft>
                <a:spcPts val="1200"/>
              </a:spcAft>
              <a:buNone/>
            </a:pPr>
            <a:r>
              <a:rPr lang="en-PH" sz="1200" dirty="0"/>
              <a:t>[2] Ordonez, </a:t>
            </a:r>
            <a:r>
              <a:rPr lang="en-PH" sz="1200" dirty="0" err="1"/>
              <a:t>Fco</a:t>
            </a:r>
            <a:r>
              <a:rPr lang="en-PH" sz="1200" dirty="0"/>
              <a:t> Javier, Paula de Toledo, and </a:t>
            </a:r>
            <a:r>
              <a:rPr lang="en-PH" sz="1200" dirty="0" err="1"/>
              <a:t>Araceli</a:t>
            </a:r>
            <a:r>
              <a:rPr lang="en-PH" sz="1200" dirty="0"/>
              <a:t> </a:t>
            </a:r>
            <a:r>
              <a:rPr lang="en-PH" sz="1200" dirty="0" err="1"/>
              <a:t>Sanchis</a:t>
            </a:r>
            <a:r>
              <a:rPr lang="en-PH" sz="1200" dirty="0"/>
              <a:t>. ”</a:t>
            </a:r>
            <a:r>
              <a:rPr lang="en-PH" sz="1200" dirty="0" smtClean="0"/>
              <a:t>Activity recognition </a:t>
            </a:r>
            <a:r>
              <a:rPr lang="en-PH" sz="1200" dirty="0"/>
              <a:t>using hybrid </a:t>
            </a:r>
            <a:r>
              <a:rPr lang="en-PH" sz="1200" dirty="0" smtClean="0"/>
              <a:t> generative/discriminative </a:t>
            </a:r>
            <a:r>
              <a:rPr lang="en-PH" sz="1200" dirty="0"/>
              <a:t>models on home </a:t>
            </a:r>
            <a:r>
              <a:rPr lang="en-PH" sz="1200" dirty="0" smtClean="0"/>
              <a:t>environments using </a:t>
            </a:r>
            <a:r>
              <a:rPr lang="en-PH" sz="1200" dirty="0"/>
              <a:t>binary sensors.” Sensors 13.5 (2013): 5460-5477.</a:t>
            </a:r>
          </a:p>
          <a:p>
            <a:pPr>
              <a:spcAft>
                <a:spcPts val="1200"/>
              </a:spcAft>
              <a:buNone/>
            </a:pPr>
            <a:r>
              <a:rPr lang="en-PH" sz="1200" dirty="0"/>
              <a:t>[3] </a:t>
            </a:r>
            <a:r>
              <a:rPr lang="en-PH" sz="1200" dirty="0" err="1"/>
              <a:t>Nazerfard</a:t>
            </a:r>
            <a:r>
              <a:rPr lang="en-PH" sz="1200" dirty="0"/>
              <a:t>, </a:t>
            </a:r>
            <a:r>
              <a:rPr lang="en-PH" sz="1200" dirty="0" err="1"/>
              <a:t>Ehsan</a:t>
            </a:r>
            <a:r>
              <a:rPr lang="en-PH" sz="1200" dirty="0"/>
              <a:t>, et al. ”Conditional random fields for activity </a:t>
            </a:r>
            <a:r>
              <a:rPr lang="en-PH" sz="1200" dirty="0" smtClean="0"/>
              <a:t>recognition in </a:t>
            </a:r>
            <a:r>
              <a:rPr lang="en-PH" sz="1200" dirty="0"/>
              <a:t>smart environments.” Proceedings of the 1st ACM </a:t>
            </a:r>
            <a:r>
              <a:rPr lang="en-PH" sz="1200" dirty="0" smtClean="0"/>
              <a:t>International Health </a:t>
            </a:r>
            <a:r>
              <a:rPr lang="en-PH" sz="1200" dirty="0"/>
              <a:t>Informatics Symposium. ACM, 2010.</a:t>
            </a:r>
          </a:p>
          <a:p>
            <a:pPr>
              <a:spcAft>
                <a:spcPts val="1200"/>
              </a:spcAft>
              <a:buNone/>
            </a:pPr>
            <a:r>
              <a:rPr lang="en-PH" sz="1200" dirty="0"/>
              <a:t>[4] Lafferty, John, Andrew McCallum, and Fernando Pereira. ”</a:t>
            </a:r>
            <a:r>
              <a:rPr lang="en-PH" sz="1200" dirty="0" smtClean="0"/>
              <a:t>Conditional random </a:t>
            </a:r>
            <a:r>
              <a:rPr lang="en-PH" sz="1200" dirty="0"/>
              <a:t>fields: Probabilistic models for segmenting and </a:t>
            </a:r>
            <a:r>
              <a:rPr lang="en-PH" sz="1200" dirty="0" err="1"/>
              <a:t>labeling</a:t>
            </a:r>
            <a:r>
              <a:rPr lang="en-PH" sz="1200" dirty="0"/>
              <a:t> </a:t>
            </a:r>
            <a:r>
              <a:rPr lang="en-PH" sz="1200" dirty="0" smtClean="0"/>
              <a:t>sequence data</a:t>
            </a:r>
            <a:r>
              <a:rPr lang="en-PH" sz="1200" dirty="0"/>
              <a:t>.” Proceedings of the Eighteenth International Conference on </a:t>
            </a:r>
            <a:r>
              <a:rPr lang="en-PH" sz="1200" dirty="0" smtClean="0"/>
              <a:t>Machine Learning</a:t>
            </a:r>
            <a:r>
              <a:rPr lang="en-PH" sz="1200" dirty="0"/>
              <a:t>, ICML. Vol. 1. 2001</a:t>
            </a:r>
            <a:r>
              <a:rPr lang="en-PH" sz="1200" dirty="0" smtClean="0"/>
              <a:t>.</a:t>
            </a:r>
          </a:p>
          <a:p>
            <a:pPr>
              <a:spcAft>
                <a:spcPts val="1200"/>
              </a:spcAft>
              <a:buNone/>
            </a:pPr>
            <a:r>
              <a:rPr lang="en-PH" sz="1200" dirty="0" smtClean="0"/>
              <a:t>[5] </a:t>
            </a:r>
            <a:r>
              <a:rPr lang="en-PH" sz="1200" dirty="0" err="1" smtClean="0"/>
              <a:t>Corinna</a:t>
            </a:r>
            <a:r>
              <a:rPr lang="en-PH" sz="1200" dirty="0" smtClean="0"/>
              <a:t> Cortes and Vladimir </a:t>
            </a:r>
            <a:r>
              <a:rPr lang="en-PH" sz="1200" dirty="0" err="1" smtClean="0"/>
              <a:t>Vapnik</a:t>
            </a:r>
            <a:r>
              <a:rPr lang="en-PH" sz="1200" dirty="0" smtClean="0"/>
              <a:t>. Support-vector networks. Machine learning, 20(3):273297, 1995.</a:t>
            </a:r>
          </a:p>
          <a:p>
            <a:pPr>
              <a:spcAft>
                <a:spcPts val="1200"/>
              </a:spcAft>
              <a:buNone/>
            </a:pPr>
            <a:r>
              <a:rPr lang="en-PH" sz="1200" dirty="0" smtClean="0"/>
              <a:t>[6] Mohamed </a:t>
            </a:r>
            <a:r>
              <a:rPr lang="en-PH" sz="1200" dirty="0" err="1" smtClean="0"/>
              <a:t>Aly</a:t>
            </a:r>
            <a:r>
              <a:rPr lang="en-PH" sz="1200" dirty="0" smtClean="0"/>
              <a:t>. Survey on multiclass classification methods. 2005.</a:t>
            </a:r>
          </a:p>
          <a:p>
            <a:pPr>
              <a:spcAft>
                <a:spcPts val="1200"/>
              </a:spcAft>
              <a:buNone/>
            </a:pPr>
            <a:r>
              <a:rPr lang="en-PH" sz="1200" dirty="0" smtClean="0"/>
              <a:t>[</a:t>
            </a:r>
            <a:r>
              <a:rPr lang="en-PH" sz="1200" dirty="0"/>
              <a:t>7] Leo </a:t>
            </a:r>
            <a:r>
              <a:rPr lang="en-PH" sz="1200" dirty="0" err="1"/>
              <a:t>Breiman</a:t>
            </a:r>
            <a:r>
              <a:rPr lang="en-PH" sz="1200" dirty="0"/>
              <a:t>, Jerome Friedman, Charles J Stone, and Richard A </a:t>
            </a:r>
            <a:r>
              <a:rPr lang="en-PH" sz="1200" dirty="0" err="1" smtClean="0"/>
              <a:t>Olshen</a:t>
            </a:r>
            <a:r>
              <a:rPr lang="en-PH" sz="1200" dirty="0" smtClean="0"/>
              <a:t>. Classification </a:t>
            </a:r>
            <a:r>
              <a:rPr lang="en-PH" sz="1200" dirty="0"/>
              <a:t>and regression trees. CRC press, 1984.</a:t>
            </a:r>
          </a:p>
          <a:p>
            <a:pPr>
              <a:spcAft>
                <a:spcPts val="1200"/>
              </a:spcAft>
              <a:buNone/>
            </a:pPr>
            <a:r>
              <a:rPr lang="en-PH" sz="1200" dirty="0"/>
              <a:t>[8] </a:t>
            </a:r>
            <a:r>
              <a:rPr lang="en-PH" sz="1200" dirty="0" err="1"/>
              <a:t>Kasteren</a:t>
            </a:r>
            <a:r>
              <a:rPr lang="en-PH" sz="1200" dirty="0"/>
              <a:t>, T. L. M. ”Activity recognition for health monitoring </a:t>
            </a:r>
            <a:r>
              <a:rPr lang="en-PH" sz="1200" dirty="0" smtClean="0"/>
              <a:t>elderly using </a:t>
            </a:r>
            <a:r>
              <a:rPr lang="en-PH" sz="1200" dirty="0"/>
              <a:t>temporal probabilistic models.” (2011).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68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5597"/>
            <a:ext cx="5887815" cy="1139999"/>
          </a:xfrm>
        </p:spPr>
        <p:txBody>
          <a:bodyPr/>
          <a:lstStyle/>
          <a:p>
            <a:r>
              <a:rPr lang="en-PH" dirty="0" smtClean="0"/>
              <a:t>Other Machine Learning  Techniques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44424" y="1203598"/>
                <a:ext cx="7904039" cy="3387899"/>
              </a:xfrm>
            </p:spPr>
            <p:txBody>
              <a:bodyPr/>
              <a:lstStyle/>
              <a:p>
                <a:pPr marL="342900" indent="-342900">
                  <a:spcAft>
                    <a:spcPts val="600"/>
                  </a:spcAft>
                </a:pPr>
                <a:r>
                  <a:rPr lang="en-PH" sz="1800" dirty="0" smtClean="0">
                    <a:solidFill>
                      <a:srgbClr val="0DAFBB"/>
                    </a:solidFill>
                  </a:rPr>
                  <a:t>Support Vector Machines (SVM)</a:t>
                </a:r>
                <a:endParaRPr lang="en-PH" sz="1800" dirty="0"/>
              </a:p>
              <a:p>
                <a:pPr marL="808038" lvl="1" indent="-446088">
                  <a:spcAft>
                    <a:spcPts val="600"/>
                  </a:spcAft>
                </a:pPr>
                <a:r>
                  <a:rPr lang="en-PH" sz="1600" dirty="0" smtClean="0"/>
                  <a:t>involve </a:t>
                </a:r>
                <a:r>
                  <a:rPr lang="en-PH" sz="1600" dirty="0"/>
                  <a:t>mapping input vectors to higher </a:t>
                </a:r>
                <a:r>
                  <a:rPr lang="en-PH" sz="1600" dirty="0" smtClean="0"/>
                  <a:t>dimensional feature </a:t>
                </a:r>
                <a:r>
                  <a:rPr lang="en-PH" sz="1600" dirty="0"/>
                  <a:t>space where an optimal </a:t>
                </a:r>
                <a:r>
                  <a:rPr lang="en-PH" sz="1600" dirty="0" err="1"/>
                  <a:t>hyperplane</a:t>
                </a:r>
                <a:r>
                  <a:rPr lang="en-PH" sz="1600" dirty="0"/>
                  <a:t> can be </a:t>
                </a:r>
                <a:r>
                  <a:rPr lang="en-PH" sz="1600" dirty="0" smtClean="0"/>
                  <a:t>computed by </a:t>
                </a:r>
                <a:r>
                  <a:rPr lang="en-PH" sz="1600" dirty="0"/>
                  <a:t>finding the maximal margin</a:t>
                </a:r>
                <a:r>
                  <a:rPr lang="en-PH" sz="1600" dirty="0" smtClean="0"/>
                  <a:t>.</a:t>
                </a:r>
              </a:p>
              <a:p>
                <a:pPr marL="342900" indent="-342900">
                  <a:spcAft>
                    <a:spcPts val="600"/>
                  </a:spcAft>
                </a:pPr>
                <a:r>
                  <a:rPr lang="en-PH" sz="1800" dirty="0" smtClean="0">
                    <a:solidFill>
                      <a:srgbClr val="0DAFBB"/>
                    </a:solidFill>
                  </a:rPr>
                  <a:t>Decision Trees </a:t>
                </a:r>
              </a:p>
              <a:p>
                <a:pPr marL="712788" lvl="1" indent="-350838">
                  <a:spcAft>
                    <a:spcPts val="600"/>
                  </a:spcAft>
                </a:pPr>
                <a:r>
                  <a:rPr lang="en-PH" sz="1600" dirty="0"/>
                  <a:t>are constructed using features and threshold that yield the largest information gain at each node</a:t>
                </a:r>
              </a:p>
              <a:p>
                <a:pPr marL="712788" lvl="1" indent="-350838">
                  <a:spcAft>
                    <a:spcPts val="600"/>
                  </a:spcAft>
                </a:pPr>
                <a:r>
                  <a:rPr lang="en-PH" sz="1600" dirty="0" smtClean="0"/>
                  <a:t>new </a:t>
                </a:r>
                <a:r>
                  <a:rPr lang="en-PH" sz="1600" dirty="0"/>
                  <a:t>data is tested by starting at the root node and following down to the leaf nodes, and at internal nodes a decision is performed based on a certain extracted </a:t>
                </a:r>
                <a:r>
                  <a:rPr lang="en-PH" sz="1600" dirty="0" smtClean="0"/>
                  <a:t>feature</a:t>
                </a:r>
                <a:endParaRPr lang="en-PH" sz="1800" dirty="0" smtClean="0">
                  <a:solidFill>
                    <a:srgbClr val="0DAFBB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</a:pPr>
                <a:r>
                  <a:rPr lang="en-PH" sz="1800" dirty="0" smtClean="0">
                    <a:solidFill>
                      <a:srgbClr val="0DAFBB"/>
                    </a:solidFill>
                  </a:rPr>
                  <a:t>Naive Bayes Classifier</a:t>
                </a:r>
                <a:endParaRPr lang="en-PH" sz="1800" dirty="0" smtClean="0"/>
              </a:p>
              <a:p>
                <a:pPr marL="712788" lvl="1" indent="-350838">
                  <a:spcAft>
                    <a:spcPts val="600"/>
                  </a:spcAft>
                </a:pPr>
                <a:r>
                  <a:rPr lang="en-PH" sz="1600" dirty="0" smtClean="0"/>
                  <a:t>Simple probabilistic classifier that models </a:t>
                </a:r>
                <a14:m>
                  <m:oMath xmlns:m="http://schemas.openxmlformats.org/officeDocument/2006/math">
                    <m:r>
                      <a:rPr lang="en-PH" sz="1600" i="1" dirty="0" smtClean="0">
                        <a:latin typeface="Cambria Math"/>
                      </a:rPr>
                      <m:t>𝑃</m:t>
                    </m:r>
                    <m:d>
                      <m:dPr>
                        <m:endChr m:val="|"/>
                        <m:ctrlPr>
                          <a:rPr lang="en-PH" sz="16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PH" sz="1600" i="1" dirty="0" smtClean="0">
                            <a:latin typeface="Cambria Math"/>
                          </a:rPr>
                          <m:t>𝐶</m:t>
                        </m:r>
                        <m:r>
                          <a:rPr lang="en-PH" sz="1600" i="1" dirty="0" smtClean="0">
                            <a:latin typeface="Cambria Math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PH" sz="16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6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16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PH" sz="1600" b="0" i="1" dirty="0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PH" sz="16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6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16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PH" sz="1600" b="0" i="1" dirty="0" smtClean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PH" sz="16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6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1600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PH" sz="1600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PH" sz="1600" dirty="0" smtClean="0"/>
                  <a:t> </a:t>
                </a:r>
              </a:p>
              <a:p>
                <a:pPr marL="712788" lvl="1" indent="-350838">
                  <a:spcAft>
                    <a:spcPts val="600"/>
                  </a:spcAft>
                </a:pPr>
                <a:r>
                  <a:rPr lang="en-PH" sz="1600" dirty="0" smtClean="0"/>
                  <a:t>with </a:t>
                </a:r>
                <a:r>
                  <a:rPr lang="en-PH" sz="1600" dirty="0"/>
                  <a:t>strong (naive) </a:t>
                </a:r>
                <a:r>
                  <a:rPr lang="en-PH" sz="1600" dirty="0" smtClean="0"/>
                  <a:t>independence</a:t>
                </a:r>
                <a:r>
                  <a:rPr lang="en-PH" sz="1600" dirty="0"/>
                  <a:t> assumptions between the features</a:t>
                </a:r>
                <a:endParaRPr lang="en-PH" sz="1600" dirty="0" smtClean="0"/>
              </a:p>
              <a:p>
                <a:pPr marL="342900" lvl="1" indent="-342900">
                  <a:spcAft>
                    <a:spcPts val="600"/>
                  </a:spcAft>
                </a:pPr>
                <a:endParaRPr lang="en-PH" sz="1800" dirty="0"/>
              </a:p>
              <a:p>
                <a:pPr marL="712788" lvl="1" indent="-350838">
                  <a:spcAft>
                    <a:spcPts val="600"/>
                  </a:spcAft>
                </a:pPr>
                <a:endParaRPr lang="en-PH" sz="1600" dirty="0" smtClean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44424" y="1203598"/>
                <a:ext cx="7904039" cy="3387899"/>
              </a:xfrm>
              <a:blipFill rotWithShape="1">
                <a:blip r:embed="rId2"/>
                <a:stretch>
                  <a:fillRect l="-386" b="-3111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944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ctrTitle" idx="4294967295"/>
          </p:nvPr>
        </p:nvSpPr>
        <p:spPr>
          <a:xfrm>
            <a:off x="1193601" y="1563638"/>
            <a:ext cx="5754663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PH" sz="3200" dirty="0"/>
              <a:t>In our study, we use CRFs and HMMs for activity </a:t>
            </a:r>
            <a:r>
              <a:rPr lang="en-PH" sz="3200" dirty="0" smtClean="0"/>
              <a:t>recognition of ADLs in </a:t>
            </a:r>
            <a:r>
              <a:rPr lang="en-PH" sz="3200" dirty="0"/>
              <a:t>smart home </a:t>
            </a:r>
            <a:r>
              <a:rPr lang="en-PH" sz="3200" dirty="0" smtClean="0"/>
              <a:t>environments.</a:t>
            </a:r>
            <a:endParaRPr lang="en" sz="3200" dirty="0"/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4294967295"/>
          </p:nvPr>
        </p:nvSpPr>
        <p:spPr>
          <a:xfrm>
            <a:off x="1193601" y="2643758"/>
            <a:ext cx="5250607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PH" sz="2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Their performances are then compared with other classifiers i.e. SVM</a:t>
            </a:r>
            <a:r>
              <a:rPr lang="en-PH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, Decision Trees, and Gaussian Naive </a:t>
            </a:r>
            <a:r>
              <a:rPr lang="en-PH" sz="2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Bayes classifier.</a:t>
            </a:r>
            <a:endParaRPr lang="en" sz="3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79063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grpSp>
        <p:nvGrpSpPr>
          <p:cNvPr id="139" name="Shape 139"/>
          <p:cNvGrpSpPr/>
          <p:nvPr/>
        </p:nvGrpSpPr>
        <p:grpSpPr>
          <a:xfrm>
            <a:off x="7841620" y="3181753"/>
            <a:ext cx="378315" cy="320377"/>
            <a:chOff x="1951075" y="2333250"/>
            <a:chExt cx="381200" cy="381175"/>
          </a:xfrm>
        </p:grpSpPr>
        <p:sp>
          <p:nvSpPr>
            <p:cNvPr id="140" name="Shape 140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-20538"/>
            <a:ext cx="5383759" cy="1139999"/>
          </a:xfrm>
        </p:spPr>
        <p:txBody>
          <a:bodyPr/>
          <a:lstStyle/>
          <a:p>
            <a:r>
              <a:rPr lang="en-PH" dirty="0" smtClean="0"/>
              <a:t>SENSOR DATASET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600" y="1131590"/>
            <a:ext cx="7632848" cy="864096"/>
          </a:xfrm>
        </p:spPr>
        <p:txBody>
          <a:bodyPr/>
          <a:lstStyle/>
          <a:p>
            <a:pPr marL="342900" indent="-342900">
              <a:spcAft>
                <a:spcPts val="1200"/>
              </a:spcAft>
            </a:pPr>
            <a:r>
              <a:rPr lang="en-PH" sz="1800" dirty="0">
                <a:solidFill>
                  <a:srgbClr val="0DAFBB"/>
                </a:solidFill>
              </a:rPr>
              <a:t>Source</a:t>
            </a:r>
            <a:r>
              <a:rPr lang="en-PH" sz="1800" dirty="0"/>
              <a:t>: University of California - Irvine (UCI) Machine Learning </a:t>
            </a:r>
            <a:r>
              <a:rPr lang="en-PH" sz="1800" dirty="0" smtClean="0"/>
              <a:t>Repository</a:t>
            </a:r>
          </a:p>
          <a:p>
            <a:pPr marL="342900" indent="-342900">
              <a:spcAft>
                <a:spcPts val="1200"/>
              </a:spcAft>
            </a:pPr>
            <a:r>
              <a:rPr lang="en-PH" sz="1800" dirty="0" smtClean="0"/>
              <a:t>Sensor data is </a:t>
            </a:r>
            <a:r>
              <a:rPr lang="en-PH" sz="1800" dirty="0"/>
              <a:t>composed of </a:t>
            </a:r>
            <a:r>
              <a:rPr lang="en-PH" sz="1800" dirty="0">
                <a:solidFill>
                  <a:srgbClr val="0DAFBB"/>
                </a:solidFill>
              </a:rPr>
              <a:t>temporal data</a:t>
            </a:r>
            <a:r>
              <a:rPr lang="en-PH" sz="1800" dirty="0"/>
              <a:t> generated </a:t>
            </a:r>
            <a:r>
              <a:rPr lang="en-PH" sz="1800" dirty="0" smtClean="0"/>
              <a:t>by a </a:t>
            </a:r>
            <a:r>
              <a:rPr lang="en-PH" sz="1800" dirty="0"/>
              <a:t>set of </a:t>
            </a:r>
            <a:r>
              <a:rPr lang="en-PH" sz="1800" dirty="0">
                <a:solidFill>
                  <a:srgbClr val="0DAFBB"/>
                </a:solidFill>
              </a:rPr>
              <a:t>binary sensors </a:t>
            </a:r>
            <a:r>
              <a:rPr lang="en-PH" sz="1800" dirty="0"/>
              <a:t>installed in a home environment</a:t>
            </a:r>
            <a:r>
              <a:rPr lang="en-PH" sz="1800" dirty="0" smtClean="0"/>
              <a:t>.</a:t>
            </a:r>
          </a:p>
          <a:p>
            <a:pPr marL="342900" indent="-342900">
              <a:spcAft>
                <a:spcPts val="1200"/>
              </a:spcAft>
            </a:pPr>
            <a:r>
              <a:rPr lang="en-PH" sz="1800" dirty="0" smtClean="0"/>
              <a:t>Datasets </a:t>
            </a:r>
            <a:r>
              <a:rPr lang="en-PH" sz="1800" dirty="0"/>
              <a:t>are comprised of the </a:t>
            </a:r>
            <a:r>
              <a:rPr lang="en-PH" sz="1800" dirty="0">
                <a:solidFill>
                  <a:srgbClr val="0DAFBB"/>
                </a:solidFill>
              </a:rPr>
              <a:t>ADLs performed by two different users (one dataset per user)</a:t>
            </a:r>
            <a:r>
              <a:rPr lang="en-PH" sz="1800" dirty="0"/>
              <a:t> in their respective homes for a certain number of </a:t>
            </a:r>
            <a:r>
              <a:rPr lang="en-PH" sz="1800" dirty="0" smtClean="0"/>
              <a:t>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-36512" y="0"/>
            <a:ext cx="669599" cy="1139999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2" t="70698" r="34332" b="14651"/>
          <a:stretch/>
        </p:blipFill>
        <p:spPr bwMode="auto">
          <a:xfrm>
            <a:off x="2765218" y="3075806"/>
            <a:ext cx="4039030" cy="1681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03848" y="4587974"/>
            <a:ext cx="2957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00" dirty="0" smtClean="0">
                <a:latin typeface="Source Sans Pro" charset="0"/>
              </a:rPr>
              <a:t>Fig 1. Home Settings Description</a:t>
            </a:r>
            <a:endParaRPr lang="en-PH" sz="1600" dirty="0">
              <a:latin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86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5597"/>
            <a:ext cx="4015607" cy="1139999"/>
          </a:xfrm>
        </p:spPr>
        <p:txBody>
          <a:bodyPr/>
          <a:lstStyle/>
          <a:p>
            <a:r>
              <a:rPr lang="en-PH" dirty="0" smtClean="0"/>
              <a:t>TYPES OF SENSORS: </a:t>
            </a:r>
            <a:r>
              <a:rPr lang="en-PH" dirty="0" err="1" smtClean="0">
                <a:solidFill>
                  <a:srgbClr val="0DB8C5"/>
                </a:solidFill>
              </a:rPr>
              <a:t>OrdonezA</a:t>
            </a:r>
            <a:endParaRPr lang="en-PH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13969" y="0"/>
            <a:ext cx="669599" cy="1139999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2054" name="Picture 6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94" b="89796" l="4620" r="959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81" t="4789" r="3970" b="8697"/>
          <a:stretch/>
        </p:blipFill>
        <p:spPr bwMode="auto">
          <a:xfrm>
            <a:off x="467544" y="1347614"/>
            <a:ext cx="5256584" cy="329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5328592" y="1416099"/>
            <a:ext cx="3707904" cy="338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▹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▸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⬩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⬞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361950" lvl="1">
              <a:spcAft>
                <a:spcPts val="1800"/>
              </a:spcAft>
              <a:buNone/>
            </a:pPr>
            <a:r>
              <a:rPr lang="en-PH" sz="1800" b="1" dirty="0">
                <a:solidFill>
                  <a:schemeClr val="accent3"/>
                </a:solidFill>
              </a:rPr>
              <a:t>Pressure</a:t>
            </a:r>
            <a:r>
              <a:rPr lang="en-PH" sz="1800" dirty="0" smtClean="0"/>
              <a:t>: (1) Bed, (</a:t>
            </a:r>
            <a:r>
              <a:rPr lang="en-PH" sz="1800" dirty="0"/>
              <a:t>2) </a:t>
            </a:r>
            <a:r>
              <a:rPr lang="en-PH" sz="1800" dirty="0" smtClean="0"/>
              <a:t>Seat</a:t>
            </a:r>
            <a:endParaRPr lang="en-PH" sz="1800" dirty="0" smtClean="0">
              <a:solidFill>
                <a:srgbClr val="0DB8C5"/>
              </a:solidFill>
            </a:endParaRPr>
          </a:p>
          <a:p>
            <a:pPr marL="361950" lvl="1">
              <a:spcAft>
                <a:spcPts val="1800"/>
              </a:spcAft>
              <a:buNone/>
            </a:pPr>
            <a:r>
              <a:rPr lang="en-PH" sz="1800" b="1" dirty="0" smtClean="0">
                <a:solidFill>
                  <a:srgbClr val="0DB8C5"/>
                </a:solidFill>
              </a:rPr>
              <a:t>PIR</a:t>
            </a:r>
            <a:r>
              <a:rPr lang="en-PH" sz="1800" dirty="0"/>
              <a:t>: </a:t>
            </a:r>
            <a:r>
              <a:rPr lang="en-PH" sz="1800" dirty="0" smtClean="0"/>
              <a:t> (3) Shower</a:t>
            </a:r>
            <a:r>
              <a:rPr lang="en-PH" sz="1800" dirty="0"/>
              <a:t>, </a:t>
            </a:r>
            <a:r>
              <a:rPr lang="en-PH" sz="1800" dirty="0" smtClean="0"/>
              <a:t>(4) Basin</a:t>
            </a:r>
            <a:r>
              <a:rPr lang="en-PH" sz="1800" dirty="0"/>
              <a:t>, </a:t>
            </a:r>
            <a:r>
              <a:rPr lang="en-PH" sz="1800" dirty="0" smtClean="0"/>
              <a:t>(5) Cooktop</a:t>
            </a:r>
            <a:endParaRPr lang="en-PH" sz="1800" dirty="0"/>
          </a:p>
          <a:p>
            <a:pPr marL="361950" lvl="1">
              <a:spcAft>
                <a:spcPts val="1800"/>
              </a:spcAft>
              <a:buNone/>
            </a:pPr>
            <a:r>
              <a:rPr lang="en-PH" sz="1800" b="1" dirty="0" smtClean="0">
                <a:solidFill>
                  <a:schemeClr val="accent2"/>
                </a:solidFill>
              </a:rPr>
              <a:t>Magnetic</a:t>
            </a:r>
            <a:r>
              <a:rPr lang="en-PH" sz="1800" dirty="0"/>
              <a:t>:  </a:t>
            </a:r>
            <a:r>
              <a:rPr lang="en-PH" sz="1800" dirty="0" smtClean="0"/>
              <a:t>(6) Main door</a:t>
            </a:r>
            <a:r>
              <a:rPr lang="en-PH" sz="1800" dirty="0"/>
              <a:t>, </a:t>
            </a:r>
            <a:r>
              <a:rPr lang="en-PH" sz="1800" dirty="0" smtClean="0"/>
              <a:t>(7) Fridge</a:t>
            </a:r>
            <a:r>
              <a:rPr lang="en-PH" sz="1800" dirty="0"/>
              <a:t>, </a:t>
            </a:r>
            <a:r>
              <a:rPr lang="en-PH" sz="1800" dirty="0" smtClean="0"/>
              <a:t>(8) Cabinet</a:t>
            </a:r>
            <a:r>
              <a:rPr lang="en-PH" sz="1800" dirty="0"/>
              <a:t>, </a:t>
            </a:r>
            <a:r>
              <a:rPr lang="en-PH" sz="1800" dirty="0" smtClean="0"/>
              <a:t>(9) Cupboard</a:t>
            </a:r>
            <a:endParaRPr lang="en-PH" sz="1800" dirty="0"/>
          </a:p>
          <a:p>
            <a:pPr marL="361950" lvl="1">
              <a:spcAft>
                <a:spcPts val="1800"/>
              </a:spcAft>
              <a:buNone/>
            </a:pPr>
            <a:r>
              <a:rPr lang="en-PH" sz="1800" b="1" dirty="0" smtClean="0">
                <a:solidFill>
                  <a:schemeClr val="accent6"/>
                </a:solidFill>
              </a:rPr>
              <a:t>Flush</a:t>
            </a:r>
            <a:r>
              <a:rPr lang="en-PH" sz="1800" dirty="0"/>
              <a:t>: </a:t>
            </a:r>
            <a:r>
              <a:rPr lang="en-PH" sz="1800" dirty="0" smtClean="0"/>
              <a:t>(10) Toilet</a:t>
            </a:r>
            <a:endParaRPr lang="en-PH" sz="1800" dirty="0"/>
          </a:p>
          <a:p>
            <a:pPr marL="361950" lvl="1">
              <a:spcAft>
                <a:spcPts val="1800"/>
              </a:spcAft>
              <a:buNone/>
            </a:pPr>
            <a:r>
              <a:rPr lang="en-PH" sz="1800" b="1" dirty="0" smtClean="0">
                <a:solidFill>
                  <a:schemeClr val="bg2">
                    <a:lumMod val="75000"/>
                  </a:schemeClr>
                </a:solidFill>
              </a:rPr>
              <a:t>Electric</a:t>
            </a:r>
            <a:r>
              <a:rPr lang="en-PH" sz="1800" dirty="0"/>
              <a:t>:  </a:t>
            </a:r>
            <a:r>
              <a:rPr lang="en-PH" sz="1800" dirty="0" smtClean="0"/>
              <a:t>(11) Microwave</a:t>
            </a:r>
            <a:r>
              <a:rPr lang="en-PH" sz="1800" dirty="0"/>
              <a:t>, </a:t>
            </a:r>
            <a:r>
              <a:rPr lang="en-PH" sz="1800" dirty="0" smtClean="0"/>
              <a:t>(12) Toaster</a:t>
            </a:r>
          </a:p>
        </p:txBody>
      </p:sp>
      <p:sp>
        <p:nvSpPr>
          <p:cNvPr id="4" name="Oval 3"/>
          <p:cNvSpPr/>
          <p:nvPr/>
        </p:nvSpPr>
        <p:spPr>
          <a:xfrm>
            <a:off x="4248397" y="2355726"/>
            <a:ext cx="276395" cy="2757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1</a:t>
            </a:r>
            <a:endParaRPr lang="en-PH" dirty="0"/>
          </a:p>
        </p:txBody>
      </p:sp>
      <p:sp>
        <p:nvSpPr>
          <p:cNvPr id="9" name="Oval 8"/>
          <p:cNvSpPr/>
          <p:nvPr/>
        </p:nvSpPr>
        <p:spPr>
          <a:xfrm>
            <a:off x="1835696" y="4083918"/>
            <a:ext cx="276395" cy="2757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2</a:t>
            </a:r>
            <a:endParaRPr lang="en-PH" dirty="0"/>
          </a:p>
        </p:txBody>
      </p:sp>
      <p:sp>
        <p:nvSpPr>
          <p:cNvPr id="10" name="Oval 9"/>
          <p:cNvSpPr/>
          <p:nvPr/>
        </p:nvSpPr>
        <p:spPr>
          <a:xfrm>
            <a:off x="2736229" y="2427734"/>
            <a:ext cx="276395" cy="2757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2880245" y="3075806"/>
            <a:ext cx="276395" cy="2757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4</a:t>
            </a:r>
            <a:endParaRPr lang="en-PH" dirty="0"/>
          </a:p>
        </p:txBody>
      </p:sp>
      <p:sp>
        <p:nvSpPr>
          <p:cNvPr id="14" name="Oval 13"/>
          <p:cNvSpPr/>
          <p:nvPr/>
        </p:nvSpPr>
        <p:spPr>
          <a:xfrm>
            <a:off x="1800125" y="1851670"/>
            <a:ext cx="276395" cy="2757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5</a:t>
            </a:r>
            <a:endParaRPr lang="en-PH" dirty="0"/>
          </a:p>
        </p:txBody>
      </p:sp>
      <p:sp>
        <p:nvSpPr>
          <p:cNvPr id="15" name="Oval 14"/>
          <p:cNvSpPr/>
          <p:nvPr/>
        </p:nvSpPr>
        <p:spPr>
          <a:xfrm>
            <a:off x="3240285" y="4011910"/>
            <a:ext cx="276395" cy="2757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6</a:t>
            </a:r>
            <a:endParaRPr lang="en-PH" dirty="0"/>
          </a:p>
        </p:txBody>
      </p:sp>
      <p:sp>
        <p:nvSpPr>
          <p:cNvPr id="16" name="Oval 15"/>
          <p:cNvSpPr/>
          <p:nvPr/>
        </p:nvSpPr>
        <p:spPr>
          <a:xfrm>
            <a:off x="1368077" y="3003798"/>
            <a:ext cx="276395" cy="2757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7</a:t>
            </a:r>
            <a:endParaRPr lang="en-PH" dirty="0"/>
          </a:p>
        </p:txBody>
      </p:sp>
      <p:sp>
        <p:nvSpPr>
          <p:cNvPr id="17" name="Oval 16"/>
          <p:cNvSpPr/>
          <p:nvPr/>
        </p:nvSpPr>
        <p:spPr>
          <a:xfrm>
            <a:off x="720005" y="2715766"/>
            <a:ext cx="276395" cy="2757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8</a:t>
            </a:r>
            <a:endParaRPr lang="en-PH" dirty="0"/>
          </a:p>
        </p:txBody>
      </p:sp>
      <p:sp>
        <p:nvSpPr>
          <p:cNvPr id="18" name="Oval 17"/>
          <p:cNvSpPr/>
          <p:nvPr/>
        </p:nvSpPr>
        <p:spPr>
          <a:xfrm>
            <a:off x="1584101" y="2499742"/>
            <a:ext cx="276395" cy="2757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9</a:t>
            </a:r>
          </a:p>
        </p:txBody>
      </p:sp>
      <p:sp>
        <p:nvSpPr>
          <p:cNvPr id="20" name="Oval 19"/>
          <p:cNvSpPr/>
          <p:nvPr/>
        </p:nvSpPr>
        <p:spPr>
          <a:xfrm>
            <a:off x="2736229" y="1563638"/>
            <a:ext cx="276395" cy="27577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TextBox 4"/>
          <p:cNvSpPr txBox="1"/>
          <p:nvPr/>
        </p:nvSpPr>
        <p:spPr>
          <a:xfrm>
            <a:off x="2664221" y="1563639"/>
            <a:ext cx="367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>
                <a:solidFill>
                  <a:schemeClr val="bg1"/>
                </a:solidFill>
              </a:rPr>
              <a:t>10</a:t>
            </a:r>
            <a:endParaRPr lang="en-P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47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5597"/>
            <a:ext cx="4087615" cy="1139999"/>
          </a:xfrm>
        </p:spPr>
        <p:txBody>
          <a:bodyPr/>
          <a:lstStyle/>
          <a:p>
            <a:r>
              <a:rPr lang="en-PH" dirty="0" smtClean="0"/>
              <a:t>TYPES OF SENSORS: </a:t>
            </a:r>
            <a:r>
              <a:rPr lang="en-PH" dirty="0" err="1" smtClean="0">
                <a:solidFill>
                  <a:srgbClr val="0DB8C5"/>
                </a:solidFill>
              </a:rPr>
              <a:t>OrdonezB</a:t>
            </a:r>
            <a:endParaRPr lang="en-PH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43" b="94429" l="15970" r="892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35" t="7868" r="10936" b="6227"/>
          <a:stretch/>
        </p:blipFill>
        <p:spPr bwMode="auto">
          <a:xfrm>
            <a:off x="611560" y="1252361"/>
            <a:ext cx="4320480" cy="379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4716016" y="1203598"/>
            <a:ext cx="4176464" cy="30278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▹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▸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⬩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⬞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12788" lvl="1" indent="-350838">
              <a:spcAft>
                <a:spcPts val="2400"/>
              </a:spcAft>
            </a:pPr>
            <a:r>
              <a:rPr lang="en-PH" sz="1800" b="1" dirty="0">
                <a:solidFill>
                  <a:schemeClr val="accent3"/>
                </a:solidFill>
              </a:rPr>
              <a:t>Pressure</a:t>
            </a:r>
            <a:r>
              <a:rPr lang="en-PH" sz="1800" dirty="0"/>
              <a:t>: (1) </a:t>
            </a:r>
            <a:r>
              <a:rPr lang="en-PH" sz="1800" dirty="0" smtClean="0"/>
              <a:t>Bed, (</a:t>
            </a:r>
            <a:r>
              <a:rPr lang="en-PH" sz="1800" dirty="0"/>
              <a:t>2</a:t>
            </a:r>
            <a:r>
              <a:rPr lang="en-PH" sz="1800" dirty="0" smtClean="0"/>
              <a:t>) Seat</a:t>
            </a:r>
            <a:endParaRPr lang="en-PH" sz="1800" dirty="0" smtClean="0">
              <a:solidFill>
                <a:srgbClr val="0DB8C5"/>
              </a:solidFill>
            </a:endParaRPr>
          </a:p>
          <a:p>
            <a:pPr marL="712788" lvl="1" indent="-350838">
              <a:spcAft>
                <a:spcPts val="2400"/>
              </a:spcAft>
            </a:pPr>
            <a:r>
              <a:rPr lang="en-PH" sz="1800" b="1" dirty="0" smtClean="0">
                <a:solidFill>
                  <a:srgbClr val="0DB8C5"/>
                </a:solidFill>
              </a:rPr>
              <a:t>PIR</a:t>
            </a:r>
            <a:r>
              <a:rPr lang="en-PH" sz="1800" dirty="0" smtClean="0"/>
              <a:t>: (3) Shower, (4) Basin, (5) Door Kitchen, (6) Door Living, (7) Door Bedroom</a:t>
            </a:r>
          </a:p>
          <a:p>
            <a:pPr marL="712788" lvl="1" indent="-350838">
              <a:spcAft>
                <a:spcPts val="2400"/>
              </a:spcAft>
            </a:pPr>
            <a:r>
              <a:rPr lang="en-PH" sz="1800" b="1" dirty="0" smtClean="0">
                <a:solidFill>
                  <a:schemeClr val="accent2"/>
                </a:solidFill>
              </a:rPr>
              <a:t>Magnetic</a:t>
            </a:r>
            <a:r>
              <a:rPr lang="en-PH" sz="1800" dirty="0"/>
              <a:t>: </a:t>
            </a:r>
            <a:r>
              <a:rPr lang="en-PH" sz="1800" dirty="0" smtClean="0"/>
              <a:t>(8) Main door</a:t>
            </a:r>
            <a:r>
              <a:rPr lang="en-PH" sz="1800" dirty="0"/>
              <a:t>, </a:t>
            </a:r>
            <a:r>
              <a:rPr lang="en-PH" sz="1800" dirty="0" smtClean="0"/>
              <a:t>(9) Fridge</a:t>
            </a:r>
            <a:r>
              <a:rPr lang="en-PH" sz="1800" dirty="0"/>
              <a:t>, </a:t>
            </a:r>
            <a:r>
              <a:rPr lang="en-PH" sz="1800" dirty="0" smtClean="0"/>
              <a:t>(10) Cupboard</a:t>
            </a:r>
            <a:endParaRPr lang="en-PH" sz="1800" dirty="0"/>
          </a:p>
          <a:p>
            <a:pPr marL="712788" lvl="1" indent="-350838">
              <a:spcAft>
                <a:spcPts val="2400"/>
              </a:spcAft>
            </a:pPr>
            <a:r>
              <a:rPr lang="en-PH" sz="1800" b="1" dirty="0" smtClean="0">
                <a:solidFill>
                  <a:schemeClr val="accent6"/>
                </a:solidFill>
              </a:rPr>
              <a:t>Flush</a:t>
            </a:r>
            <a:r>
              <a:rPr lang="en-PH" sz="1800" dirty="0"/>
              <a:t>: </a:t>
            </a:r>
            <a:r>
              <a:rPr lang="en-PH" sz="1800" dirty="0" smtClean="0"/>
              <a:t>(11) Toilet</a:t>
            </a:r>
            <a:endParaRPr lang="en-PH" sz="1800" dirty="0"/>
          </a:p>
          <a:p>
            <a:pPr marL="712788" lvl="1" indent="-350838">
              <a:spcAft>
                <a:spcPts val="2400"/>
              </a:spcAft>
            </a:pPr>
            <a:r>
              <a:rPr lang="en-PH" sz="1800" b="1" dirty="0" smtClean="0">
                <a:solidFill>
                  <a:schemeClr val="bg2"/>
                </a:solidFill>
              </a:rPr>
              <a:t>Electric</a:t>
            </a:r>
            <a:r>
              <a:rPr lang="en-PH" sz="1800" dirty="0"/>
              <a:t>: </a:t>
            </a:r>
            <a:r>
              <a:rPr lang="en-PH" sz="1800" dirty="0" smtClean="0"/>
              <a:t>(12) Microwave </a:t>
            </a:r>
          </a:p>
        </p:txBody>
      </p:sp>
      <p:sp>
        <p:nvSpPr>
          <p:cNvPr id="6" name="Oval 5"/>
          <p:cNvSpPr/>
          <p:nvPr/>
        </p:nvSpPr>
        <p:spPr>
          <a:xfrm>
            <a:off x="1907704" y="4091366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1</a:t>
            </a:r>
            <a:endParaRPr lang="en-PH" dirty="0"/>
          </a:p>
        </p:txBody>
      </p:sp>
      <p:sp>
        <p:nvSpPr>
          <p:cNvPr id="7" name="Oval 6"/>
          <p:cNvSpPr/>
          <p:nvPr/>
        </p:nvSpPr>
        <p:spPr>
          <a:xfrm>
            <a:off x="2987824" y="3795886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2</a:t>
            </a:r>
          </a:p>
        </p:txBody>
      </p:sp>
      <p:sp>
        <p:nvSpPr>
          <p:cNvPr id="8" name="Oval 7"/>
          <p:cNvSpPr/>
          <p:nvPr/>
        </p:nvSpPr>
        <p:spPr>
          <a:xfrm>
            <a:off x="1187624" y="2499742"/>
            <a:ext cx="288032" cy="2880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3</a:t>
            </a:r>
            <a:endParaRPr lang="en-PH" dirty="0"/>
          </a:p>
        </p:txBody>
      </p:sp>
      <p:sp>
        <p:nvSpPr>
          <p:cNvPr id="10" name="Oval 9"/>
          <p:cNvSpPr/>
          <p:nvPr/>
        </p:nvSpPr>
        <p:spPr>
          <a:xfrm>
            <a:off x="1691680" y="1923678"/>
            <a:ext cx="288032" cy="2880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4</a:t>
            </a:r>
            <a:endParaRPr lang="en-PH" dirty="0"/>
          </a:p>
        </p:txBody>
      </p:sp>
      <p:sp>
        <p:nvSpPr>
          <p:cNvPr id="11" name="Oval 10"/>
          <p:cNvSpPr/>
          <p:nvPr/>
        </p:nvSpPr>
        <p:spPr>
          <a:xfrm>
            <a:off x="2987824" y="2859782"/>
            <a:ext cx="288032" cy="2880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5</a:t>
            </a:r>
            <a:endParaRPr lang="en-PH" dirty="0"/>
          </a:p>
        </p:txBody>
      </p:sp>
      <p:sp>
        <p:nvSpPr>
          <p:cNvPr id="12" name="Oval 11"/>
          <p:cNvSpPr/>
          <p:nvPr/>
        </p:nvSpPr>
        <p:spPr>
          <a:xfrm>
            <a:off x="2555776" y="3156198"/>
            <a:ext cx="288032" cy="2880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6</a:t>
            </a:r>
            <a:endParaRPr lang="en-PH" dirty="0"/>
          </a:p>
        </p:txBody>
      </p:sp>
      <p:sp>
        <p:nvSpPr>
          <p:cNvPr id="13" name="Oval 12"/>
          <p:cNvSpPr/>
          <p:nvPr/>
        </p:nvSpPr>
        <p:spPr>
          <a:xfrm>
            <a:off x="1675250" y="2994484"/>
            <a:ext cx="288032" cy="2880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7</a:t>
            </a:r>
            <a:endParaRPr lang="en-PH" dirty="0"/>
          </a:p>
        </p:txBody>
      </p:sp>
      <p:sp>
        <p:nvSpPr>
          <p:cNvPr id="14" name="Oval 13"/>
          <p:cNvSpPr/>
          <p:nvPr/>
        </p:nvSpPr>
        <p:spPr>
          <a:xfrm>
            <a:off x="4139952" y="2931790"/>
            <a:ext cx="288032" cy="2880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8</a:t>
            </a:r>
          </a:p>
        </p:txBody>
      </p:sp>
      <p:sp>
        <p:nvSpPr>
          <p:cNvPr id="15" name="Oval 14"/>
          <p:cNvSpPr/>
          <p:nvPr/>
        </p:nvSpPr>
        <p:spPr>
          <a:xfrm>
            <a:off x="2051720" y="1491630"/>
            <a:ext cx="288032" cy="2880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9</a:t>
            </a:r>
            <a:endParaRPr lang="en-PH" dirty="0"/>
          </a:p>
        </p:txBody>
      </p:sp>
      <p:sp>
        <p:nvSpPr>
          <p:cNvPr id="16" name="Oval 15"/>
          <p:cNvSpPr/>
          <p:nvPr/>
        </p:nvSpPr>
        <p:spPr>
          <a:xfrm>
            <a:off x="2843808" y="2067694"/>
            <a:ext cx="288032" cy="2880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PH" dirty="0"/>
          </a:p>
        </p:txBody>
      </p:sp>
      <p:sp>
        <p:nvSpPr>
          <p:cNvPr id="4" name="TextBox 3"/>
          <p:cNvSpPr txBox="1"/>
          <p:nvPr/>
        </p:nvSpPr>
        <p:spPr>
          <a:xfrm>
            <a:off x="2771800" y="206769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 smtClean="0">
                <a:solidFill>
                  <a:schemeClr val="bg1"/>
                </a:solidFill>
              </a:rPr>
              <a:t>10</a:t>
            </a:r>
            <a:endParaRPr lang="en-P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70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5597"/>
            <a:ext cx="4303639" cy="1139999"/>
          </a:xfrm>
        </p:spPr>
        <p:txBody>
          <a:bodyPr/>
          <a:lstStyle/>
          <a:p>
            <a:r>
              <a:rPr lang="en-PH" dirty="0" smtClean="0"/>
              <a:t>SENSOR STREAM DISCRETIZATION 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44424" y="1203598"/>
                <a:ext cx="4591671" cy="3744416"/>
              </a:xfrm>
            </p:spPr>
            <p:txBody>
              <a:bodyPr/>
              <a:lstStyle/>
              <a:p>
                <a:pPr marL="285750" indent="-285750">
                  <a:spcAft>
                    <a:spcPts val="1200"/>
                  </a:spcAft>
                </a:pPr>
                <a:r>
                  <a:rPr lang="en-PH" sz="2000" dirty="0" smtClean="0"/>
                  <a:t>Sensor stream data is discretized </a:t>
                </a:r>
                <a:r>
                  <a:rPr lang="en-PH" sz="2000" dirty="0"/>
                  <a:t>into time slices of constant </a:t>
                </a:r>
                <a:r>
                  <a:rPr lang="en-PH" sz="2000" dirty="0" smtClean="0"/>
                  <a:t>length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000" b="0" i="0" smtClean="0">
                        <a:latin typeface="Cambria Math"/>
                      </a:rPr>
                      <m:t>Δ</m:t>
                    </m:r>
                    <m:r>
                      <a:rPr lang="en-PH" sz="2000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PH" sz="2000" dirty="0" smtClean="0"/>
                  <a:t>. </a:t>
                </a:r>
              </a:p>
              <a:p>
                <a:pPr marL="285750" indent="-285750">
                  <a:spcAft>
                    <a:spcPts val="1200"/>
                  </a:spcAft>
                </a:pPr>
                <a:r>
                  <a:rPr lang="en-PH" sz="2000" dirty="0" smtClean="0"/>
                  <a:t>A </a:t>
                </a:r>
                <a:r>
                  <a:rPr lang="en-PH" sz="2000" dirty="0" smtClean="0">
                    <a:solidFill>
                      <a:srgbClr val="0DB8C5"/>
                    </a:solidFill>
                  </a:rPr>
                  <a:t>binary sensor </a:t>
                </a:r>
                <a:r>
                  <a:rPr lang="en-PH" sz="2000" dirty="0">
                    <a:solidFill>
                      <a:srgbClr val="0DB8C5"/>
                    </a:solidFill>
                  </a:rPr>
                  <a:t>event </a:t>
                </a:r>
                <a:r>
                  <a:rPr lang="en-PH" sz="2000" dirty="0"/>
                  <a:t>in time slice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PH" sz="2000" dirty="0" smtClean="0"/>
                  <a:t> </a:t>
                </a:r>
                <a:r>
                  <a:rPr lang="en-PH" sz="2000" dirty="0"/>
                  <a:t>is denoted </a:t>
                </a:r>
                <a:r>
                  <a:rPr lang="en-PH" sz="2000" dirty="0" smtClean="0"/>
                  <a:t>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PH" sz="2000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PH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2000" b="0" i="1" smtClean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PH" sz="2000" b="0" i="1" smtClean="0">
                            <a:latin typeface="Cambria Math"/>
                          </a:rPr>
                          <m:t>𝑖</m:t>
                        </m:r>
                      </m:sup>
                    </m:sSubSup>
                    <m:r>
                      <a:rPr lang="en-PH" sz="2000" b="0" i="1" smtClean="0">
                        <a:latin typeface="Cambria Math"/>
                      </a:rPr>
                      <m:t>∈</m:t>
                    </m:r>
                    <m:r>
                      <m:rPr>
                        <m:lit/>
                      </m:rPr>
                      <a:rPr lang="en-PH" sz="2000" b="0" i="1" smtClean="0">
                        <a:latin typeface="Cambria Math"/>
                      </a:rPr>
                      <m:t>{</m:t>
                    </m:r>
                    <m:r>
                      <a:rPr lang="en-PH" sz="2000" b="0" i="1" smtClean="0">
                        <a:latin typeface="Cambria Math"/>
                      </a:rPr>
                      <m:t>0,1</m:t>
                    </m:r>
                    <m:r>
                      <m:rPr>
                        <m:lit/>
                      </m:rPr>
                      <a:rPr lang="en-PH" sz="2000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en-PH" sz="2000" dirty="0" smtClean="0"/>
                  <a:t> indicating </a:t>
                </a:r>
                <a:r>
                  <a:rPr lang="en-PH" sz="2000" dirty="0"/>
                  <a:t>whether sensor </a:t>
                </a:r>
                <a14:m>
                  <m:oMath xmlns:m="http://schemas.openxmlformats.org/officeDocument/2006/math">
                    <m:r>
                      <a:rPr lang="en-PH" sz="20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PH" sz="2000" dirty="0"/>
                  <a:t> fired at </a:t>
                </a:r>
                <a:r>
                  <a:rPr lang="en-PH" sz="2000" dirty="0" smtClean="0"/>
                  <a:t>least </a:t>
                </a:r>
                <a:r>
                  <a:rPr lang="en-PH" sz="2000" dirty="0"/>
                  <a:t>once </a:t>
                </a:r>
                <a:r>
                  <a:rPr lang="en-PH" sz="2000" dirty="0" smtClean="0"/>
                  <a:t>between times </a:t>
                </a:r>
                <a14:m>
                  <m:oMath xmlns:m="http://schemas.openxmlformats.org/officeDocument/2006/math">
                    <m:r>
                      <a:rPr lang="en-PH" sz="2000" i="1" dirty="0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PH" sz="2000" dirty="0"/>
                  <a:t> and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latin typeface="Cambria Math"/>
                      </a:rPr>
                      <m:t>𝑡</m:t>
                    </m:r>
                    <m:r>
                      <a:rPr lang="en-PH" sz="2000" b="0" i="1" smtClean="0"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n-PH" sz="2000" b="0" i="0" smtClean="0">
                        <a:latin typeface="Cambria Math"/>
                      </a:rPr>
                      <m:t>Δ</m:t>
                    </m:r>
                    <m:r>
                      <a:rPr lang="en-PH" sz="2000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PH" sz="2000" dirty="0" smtClean="0"/>
                  <a:t>.</a:t>
                </a:r>
              </a:p>
              <a:p>
                <a:pPr marL="285750" indent="-285750">
                  <a:spcAft>
                    <a:spcPts val="1200"/>
                  </a:spcAft>
                </a:pPr>
                <a:r>
                  <a:rPr lang="en-PH" sz="2000" dirty="0" smtClean="0"/>
                  <a:t>For </a:t>
                </a:r>
                <a14:m>
                  <m:oMath xmlns:m="http://schemas.openxmlformats.org/officeDocument/2006/math">
                    <m:r>
                      <a:rPr lang="en-PH" sz="20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PH" sz="2000" dirty="0" smtClean="0"/>
                  <a:t> </a:t>
                </a:r>
                <a:r>
                  <a:rPr lang="en-PH" sz="2000" dirty="0"/>
                  <a:t>sensors, a </a:t>
                </a:r>
                <a:r>
                  <a:rPr lang="en-PH" sz="2000" dirty="0" smtClean="0"/>
                  <a:t>binary observation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dirty="0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PH" sz="2000" b="0" i="1" dirty="0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PH" sz="20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PH" sz="2000" b="0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PH" sz="2000" b="0" i="1" dirty="0" smtClean="0">
                        <a:latin typeface="Cambria Math"/>
                      </a:rPr>
                      <m:t>=(</m:t>
                    </m:r>
                    <m:sSubSup>
                      <m:sSubSupPr>
                        <m:ctrlPr>
                          <a:rPr lang="en-PH" sz="2000" b="0" i="1" dirty="0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PH" sz="20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2000" b="0" i="1" dirty="0" smtClean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PH" sz="2000" b="0" i="1" dirty="0" smtClean="0">
                            <a:latin typeface="Cambria Math"/>
                          </a:rPr>
                          <m:t>1</m:t>
                        </m:r>
                      </m:sup>
                    </m:sSubSup>
                    <m:r>
                      <a:rPr lang="en-PH" sz="2000" b="0" i="1" dirty="0" smtClean="0">
                        <a:latin typeface="Cambria Math"/>
                      </a:rPr>
                      <m:t>, </m:t>
                    </m:r>
                    <m:sSubSup>
                      <m:sSubSupPr>
                        <m:ctrlPr>
                          <a:rPr lang="en-PH" sz="2000" b="0" i="1" dirty="0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PH" sz="20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2000" b="0" i="1" dirty="0" smtClean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PH" sz="2000" b="0" i="1" dirty="0" smtClean="0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PH" sz="2000" b="0" i="1" dirty="0" smtClean="0">
                        <a:latin typeface="Cambria Math"/>
                      </a:rPr>
                      <m:t>, …, </m:t>
                    </m:r>
                    <m:sSubSup>
                      <m:sSubSupPr>
                        <m:ctrlPr>
                          <a:rPr lang="en-PH" sz="2000" b="0" i="1" dirty="0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PH" sz="20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2000" b="0" i="1" dirty="0" smtClean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PH" sz="2000" b="0" i="1" dirty="0" smtClean="0">
                            <a:latin typeface="Cambria Math"/>
                          </a:rPr>
                          <m:t>𝑛</m:t>
                        </m:r>
                      </m:sup>
                    </m:sSubSup>
                    <m:r>
                      <a:rPr lang="en-PH" sz="20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PH" sz="2000" dirty="0" smtClean="0"/>
                  <a:t> can be defined </a:t>
                </a:r>
                <a:r>
                  <a:rPr lang="en-PH" sz="2000" dirty="0"/>
                  <a:t>for each time slice.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44424" y="1203598"/>
                <a:ext cx="4591671" cy="3744416"/>
              </a:xfrm>
              <a:blipFill rotWithShape="1">
                <a:blip r:embed="rId2"/>
                <a:stretch>
                  <a:fillRect l="-93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074" name="Picture 2" descr="C:\Users\Issa Tingzon\Desktop\CS284-mini-project\Report\imag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611644"/>
            <a:ext cx="3312368" cy="225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40152" y="3992165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>
                <a:latin typeface="Source Sans Pro" charset="0"/>
              </a:rPr>
              <a:t>Fig 2. Temporal segmentation</a:t>
            </a:r>
            <a:endParaRPr lang="en-PH" dirty="0">
              <a:latin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07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5597"/>
            <a:ext cx="4015607" cy="1139999"/>
          </a:xfrm>
        </p:spPr>
        <p:txBody>
          <a:bodyPr/>
          <a:lstStyle/>
          <a:p>
            <a:r>
              <a:rPr lang="en-PH" dirty="0" smtClean="0"/>
              <a:t>SENSOR DATA: DAY AND TIME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4464" y="1275606"/>
            <a:ext cx="6967936" cy="3744416"/>
          </a:xfrm>
        </p:spPr>
        <p:txBody>
          <a:bodyPr/>
          <a:lstStyle/>
          <a:p>
            <a:pPr marL="342900" indent="-342900">
              <a:spcAft>
                <a:spcPts val="2400"/>
              </a:spcAft>
            </a:pPr>
            <a:r>
              <a:rPr lang="en-PH" sz="2000" dirty="0"/>
              <a:t>Apart from the actual sensor events, the </a:t>
            </a:r>
            <a:r>
              <a:rPr lang="en-PH" sz="2000" dirty="0">
                <a:solidFill>
                  <a:srgbClr val="0DB8C5"/>
                </a:solidFill>
              </a:rPr>
              <a:t>time of day </a:t>
            </a:r>
            <a:r>
              <a:rPr lang="en-PH" sz="2000" dirty="0"/>
              <a:t>and </a:t>
            </a:r>
            <a:r>
              <a:rPr lang="en-PH" sz="2000" dirty="0" smtClean="0">
                <a:solidFill>
                  <a:srgbClr val="0DB8C5"/>
                </a:solidFill>
              </a:rPr>
              <a:t>day of </a:t>
            </a:r>
            <a:r>
              <a:rPr lang="en-PH" sz="2000" dirty="0">
                <a:solidFill>
                  <a:srgbClr val="0DB8C5"/>
                </a:solidFill>
              </a:rPr>
              <a:t>the week</a:t>
            </a:r>
            <a:r>
              <a:rPr lang="en-PH" sz="2000" dirty="0"/>
              <a:t> that the events </a:t>
            </a:r>
            <a:r>
              <a:rPr lang="en-PH" sz="2000" dirty="0" smtClean="0"/>
              <a:t>occur </a:t>
            </a:r>
            <a:r>
              <a:rPr lang="en-PH" sz="2000" dirty="0"/>
              <a:t>are also considered </a:t>
            </a:r>
            <a:r>
              <a:rPr lang="en-PH" sz="2000" dirty="0" smtClean="0"/>
              <a:t> valuable features.</a:t>
            </a:r>
          </a:p>
          <a:p>
            <a:pPr marL="342900" indent="-342900">
              <a:spcAft>
                <a:spcPts val="600"/>
              </a:spcAft>
            </a:pPr>
            <a:r>
              <a:rPr lang="en-PH" sz="2000" dirty="0" smtClean="0">
                <a:solidFill>
                  <a:srgbClr val="0DB8C5"/>
                </a:solidFill>
              </a:rPr>
              <a:t>Time of Day</a:t>
            </a:r>
            <a:r>
              <a:rPr lang="en-PH" sz="2000" dirty="0" smtClean="0"/>
              <a:t> - values are binned </a:t>
            </a:r>
            <a:r>
              <a:rPr lang="en-PH" sz="2000" dirty="0"/>
              <a:t>into the following hour ranges: </a:t>
            </a:r>
          </a:p>
          <a:p>
            <a:pPr marL="715963" lvl="1" indent="-358775">
              <a:spcAft>
                <a:spcPts val="2400"/>
              </a:spcAft>
            </a:pPr>
            <a:r>
              <a:rPr lang="en-PH" sz="2000" dirty="0" smtClean="0"/>
              <a:t>0-5 </a:t>
            </a:r>
            <a:r>
              <a:rPr lang="en-PH" sz="2000" dirty="0"/>
              <a:t>(early morning), 5-10 (morning), 10-15 (afternoon), </a:t>
            </a:r>
            <a:r>
              <a:rPr lang="en-PH" sz="2000" dirty="0" smtClean="0"/>
              <a:t>15-20 (evening</a:t>
            </a:r>
            <a:r>
              <a:rPr lang="en-PH" sz="2000" dirty="0"/>
              <a:t>), 20-24 (late evening</a:t>
            </a:r>
            <a:r>
              <a:rPr lang="en-PH" sz="2000" dirty="0" smtClean="0"/>
              <a:t>)</a:t>
            </a:r>
          </a:p>
          <a:p>
            <a:pPr marL="342900" indent="-342900">
              <a:spcAft>
                <a:spcPts val="2400"/>
              </a:spcAft>
            </a:pPr>
            <a:r>
              <a:rPr lang="en-PH" sz="2000" dirty="0" smtClean="0">
                <a:solidFill>
                  <a:srgbClr val="0DB8C5"/>
                </a:solidFill>
              </a:rPr>
              <a:t>Day of the week </a:t>
            </a:r>
            <a:r>
              <a:rPr lang="en-PH" sz="2000" dirty="0" smtClean="0"/>
              <a:t>– can be represented by a unique identifier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36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5597"/>
            <a:ext cx="4519663" cy="1139999"/>
          </a:xfrm>
        </p:spPr>
        <p:txBody>
          <a:bodyPr/>
          <a:lstStyle/>
          <a:p>
            <a:r>
              <a:rPr lang="en-PH" dirty="0" smtClean="0"/>
              <a:t>SEQUENTIAL PREDICTION TASK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80120" y="1203598"/>
                <a:ext cx="7308304" cy="3744416"/>
              </a:xfrm>
            </p:spPr>
            <p:txBody>
              <a:bodyPr/>
              <a:lstStyle/>
              <a:p>
                <a:pPr marL="342900" indent="-342900">
                  <a:spcAft>
                    <a:spcPts val="600"/>
                  </a:spcAft>
                </a:pPr>
                <a:r>
                  <a:rPr lang="en-PH" sz="1800" dirty="0" smtClean="0"/>
                  <a:t>We </a:t>
                </a:r>
                <a:r>
                  <a:rPr lang="en-PH" sz="1800" dirty="0"/>
                  <a:t>obtain </a:t>
                </a:r>
                <a:r>
                  <a:rPr lang="en-PH" sz="1800" dirty="0" smtClean="0"/>
                  <a:t>an </a:t>
                </a:r>
                <a:r>
                  <a:rPr lang="fr-FR" sz="1800" dirty="0" smtClean="0"/>
                  <a:t>observation </a:t>
                </a:r>
                <a:r>
                  <a:rPr lang="fr-FR" sz="1800" dirty="0" err="1"/>
                  <a:t>vector</a:t>
                </a:r>
                <a:r>
                  <a:rPr lang="fr-FR" sz="1800" dirty="0"/>
                  <a:t> </a:t>
                </a:r>
                <a14:m>
                  <m:oMath xmlns:m="http://schemas.openxmlformats.org/officeDocument/2006/math">
                    <m:r>
                      <a:rPr lang="en-PH" sz="1800" b="0" i="0" dirty="0" smtClean="0">
                        <a:latin typeface="Cambria Math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PH" sz="1800" b="0" i="1" dirty="0" smtClean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PH" sz="18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PH" sz="18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PH" sz="1800" b="0" i="1" dirty="0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PH" sz="1800" b="0" i="1" dirty="0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PH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dirty="0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PH" sz="1800" b="0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PH" sz="1800" b="0" i="1" dirty="0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PH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dirty="0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PH" sz="1800" b="0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PH" sz="1800" b="0" i="1" dirty="0" smtClean="0">
                        <a:latin typeface="Cambria Math"/>
                      </a:rPr>
                      <m:t>, </m:t>
                    </m:r>
                    <m:sSubSup>
                      <m:sSubSupPr>
                        <m:ctrlPr>
                          <a:rPr lang="en-PH" sz="1800" i="1" dirty="0">
                            <a:latin typeface="Cambria Math"/>
                          </a:rPr>
                        </m:ctrlPr>
                      </m:sSubSupPr>
                      <m:e>
                        <m:r>
                          <a:rPr lang="en-PH" sz="18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1800" i="1" dirty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PH" sz="1800" i="1" dirty="0">
                            <a:latin typeface="Cambria Math"/>
                          </a:rPr>
                          <m:t>1</m:t>
                        </m:r>
                      </m:sup>
                    </m:sSubSup>
                    <m:r>
                      <a:rPr lang="en-PH" sz="1800" i="1" dirty="0">
                        <a:latin typeface="Cambria Math"/>
                      </a:rPr>
                      <m:t>, </m:t>
                    </m:r>
                    <m:sSubSup>
                      <m:sSubSupPr>
                        <m:ctrlPr>
                          <a:rPr lang="en-PH" sz="1800" i="1" dirty="0">
                            <a:latin typeface="Cambria Math"/>
                          </a:rPr>
                        </m:ctrlPr>
                      </m:sSubSupPr>
                      <m:e>
                        <m:r>
                          <a:rPr lang="en-PH" sz="18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1800" i="1" dirty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PH" sz="1800" i="1" dirty="0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PH" sz="1800" i="1" dirty="0">
                        <a:latin typeface="Cambria Math"/>
                      </a:rPr>
                      <m:t>, …, </m:t>
                    </m:r>
                    <m:sSubSup>
                      <m:sSubSupPr>
                        <m:ctrlPr>
                          <a:rPr lang="en-PH" sz="1800" i="1" dirty="0">
                            <a:latin typeface="Cambria Math"/>
                          </a:rPr>
                        </m:ctrlPr>
                      </m:sSubSupPr>
                      <m:e>
                        <m:r>
                          <a:rPr lang="en-PH" sz="18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PH" sz="1800" i="1" dirty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PH" sz="1800" i="1" dirty="0">
                            <a:latin typeface="Cambria Math"/>
                          </a:rPr>
                          <m:t>𝑛</m:t>
                        </m:r>
                      </m:sup>
                    </m:sSubSup>
                    <m:r>
                      <a:rPr lang="en-PH" sz="1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PH" sz="1800" dirty="0"/>
                  <a:t> for each </a:t>
                </a:r>
                <a:r>
                  <a:rPr lang="en-PH" sz="1800" dirty="0" smtClean="0"/>
                  <a:t>time slice</a:t>
                </a:r>
              </a:p>
              <a:p>
                <a:pPr marL="715963" lvl="1" indent="-358775"/>
                <a14:m>
                  <m:oMath xmlns:m="http://schemas.openxmlformats.org/officeDocument/2006/math">
                    <m:sSub>
                      <m:sSubPr>
                        <m:ctrlPr>
                          <a:rPr lang="en-PH" sz="1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i="1" dirty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PH" sz="1800" i="1" dirty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PH" sz="1800" dirty="0"/>
                  <a:t> - day of  the week of time slice </a:t>
                </a:r>
                <a14:m>
                  <m:oMath xmlns:m="http://schemas.openxmlformats.org/officeDocument/2006/math">
                    <m:r>
                      <a:rPr lang="en-PH" sz="1800" i="1" dirty="0" smtClean="0">
                        <a:latin typeface="Cambria Math"/>
                      </a:rPr>
                      <m:t>𝑡</m:t>
                    </m:r>
                  </m:oMath>
                </a14:m>
                <a:endParaRPr lang="en-PH" sz="1800" dirty="0" smtClean="0"/>
              </a:p>
              <a:p>
                <a:pPr marL="715963" lvl="1" indent="-358775"/>
                <a14:m>
                  <m:oMath xmlns:m="http://schemas.openxmlformats.org/officeDocument/2006/math">
                    <m:sSub>
                      <m:sSubPr>
                        <m:ctrlPr>
                          <a:rPr lang="en-PH" sz="18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i="1" dirty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PH" sz="1800" i="1" dirty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PH" sz="1800" dirty="0"/>
                  <a:t> -</a:t>
                </a:r>
                <a:r>
                  <a:rPr lang="en-PH" sz="1800" dirty="0" smtClean="0"/>
                  <a:t> </a:t>
                </a:r>
                <a:r>
                  <a:rPr lang="en-PH" sz="1800" dirty="0"/>
                  <a:t>the time of the day of time slice </a:t>
                </a:r>
                <a14:m>
                  <m:oMath xmlns:m="http://schemas.openxmlformats.org/officeDocument/2006/math">
                    <m:r>
                      <a:rPr lang="en-PH" sz="1800" i="1" dirty="0" smtClean="0">
                        <a:latin typeface="Cambria Math"/>
                      </a:rPr>
                      <m:t>𝑡</m:t>
                    </m:r>
                  </m:oMath>
                </a14:m>
                <a:endParaRPr lang="en-PH" sz="1800" dirty="0"/>
              </a:p>
              <a:p>
                <a:pPr>
                  <a:buNone/>
                </a:pPr>
                <a:endParaRPr lang="en-PH" sz="2000" dirty="0" smtClean="0"/>
              </a:p>
              <a:p>
                <a:pPr marL="342900" indent="-342900"/>
                <a:r>
                  <a:rPr lang="en-PH" sz="1800" dirty="0" smtClean="0"/>
                  <a:t>The </a:t>
                </a:r>
                <a:r>
                  <a:rPr lang="en-PH" sz="1800" dirty="0" smtClean="0">
                    <a:solidFill>
                      <a:srgbClr val="0DAFBB"/>
                    </a:solidFill>
                  </a:rPr>
                  <a:t>activity label  </a:t>
                </a:r>
                <a:r>
                  <a:rPr lang="en-PH" sz="1800" dirty="0"/>
                  <a:t>in time slice </a:t>
                </a:r>
                <a14:m>
                  <m:oMath xmlns:m="http://schemas.openxmlformats.org/officeDocument/2006/math">
                    <m:r>
                      <a:rPr lang="en-PH" sz="1800" i="1" dirty="0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PH" sz="1800" dirty="0"/>
                  <a:t> is denoted </a:t>
                </a:r>
                <a:r>
                  <a:rPr lang="en-PH" sz="1800" dirty="0" smtClean="0"/>
                  <a:t>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PH" sz="1800" b="0" i="1" smtClean="0">
                        <a:latin typeface="Cambria Math"/>
                      </a:rPr>
                      <m:t>∈</m:t>
                    </m:r>
                    <m:r>
                      <m:rPr>
                        <m:lit/>
                      </m:rPr>
                      <a:rPr lang="en-PH" sz="1800" b="0" i="1" smtClean="0">
                        <a:latin typeface="Cambria Math"/>
                      </a:rPr>
                      <m:t>{</m:t>
                    </m:r>
                    <m:r>
                      <a:rPr lang="en-PH" sz="1800" b="0" i="1" smtClean="0">
                        <a:latin typeface="Cambria Math"/>
                      </a:rPr>
                      <m:t>1, …, </m:t>
                    </m:r>
                    <m:r>
                      <a:rPr lang="en-PH" sz="1800" b="0" i="1" smtClean="0">
                        <a:latin typeface="Cambria Math"/>
                      </a:rPr>
                      <m:t>𝑚</m:t>
                    </m:r>
                    <m:r>
                      <m:rPr>
                        <m:lit/>
                      </m:rPr>
                      <a:rPr lang="en-PH" sz="1800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en-PH" sz="1800" dirty="0" smtClean="0"/>
                  <a:t> for </a:t>
                </a:r>
                <a14:m>
                  <m:oMath xmlns:m="http://schemas.openxmlformats.org/officeDocument/2006/math">
                    <m:r>
                      <a:rPr lang="en-PH" sz="1800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PH" sz="1800" dirty="0" smtClean="0"/>
                  <a:t> possible labels.</a:t>
                </a:r>
              </a:p>
              <a:p>
                <a:pPr marL="342900" indent="-342900"/>
                <a:endParaRPr lang="en-PH" sz="1800" dirty="0"/>
              </a:p>
              <a:p>
                <a:pPr marL="342900" indent="-342900">
                  <a:spcAft>
                    <a:spcPts val="600"/>
                  </a:spcAft>
                </a:pPr>
                <a:r>
                  <a:rPr lang="en-PH" sz="1800" dirty="0" smtClean="0">
                    <a:solidFill>
                      <a:srgbClr val="0DAFBB"/>
                    </a:solidFill>
                  </a:rPr>
                  <a:t>Sequential prediction task </a:t>
                </a:r>
                <a:r>
                  <a:rPr lang="en-PH" sz="1800" dirty="0" smtClean="0"/>
                  <a:t>is to find the appropriate mapping between:</a:t>
                </a:r>
              </a:p>
              <a:p>
                <a:pPr marL="715963" lvl="1" indent="-358775">
                  <a:spcAft>
                    <a:spcPts val="600"/>
                  </a:spcAft>
                </a:pPr>
                <a:r>
                  <a:rPr lang="en-PH" sz="1800" dirty="0" smtClean="0"/>
                  <a:t>input sequence: </a:t>
                </a:r>
                <a14:m>
                  <m:oMath xmlns:m="http://schemas.openxmlformats.org/officeDocument/2006/math">
                    <m:r>
                      <a:rPr lang="en-PH" sz="1800" b="1" i="0" smtClean="0">
                        <a:latin typeface="Cambria Math"/>
                      </a:rPr>
                      <m:t>𝐱</m:t>
                    </m:r>
                    <m:r>
                      <a:rPr lang="en-PH" sz="1800" b="1" i="1" smtClean="0">
                        <a:latin typeface="Cambria Math"/>
                      </a:rPr>
                      <m:t>= </m:t>
                    </m:r>
                    <m:r>
                      <m:rPr>
                        <m:lit/>
                      </m:rPr>
                      <a:rPr lang="en-PH" sz="1800" b="1" i="1" smtClean="0">
                        <a:latin typeface="Cambria Math"/>
                      </a:rPr>
                      <m:t>{</m:t>
                    </m:r>
                    <m:r>
                      <a:rPr lang="en-PH" sz="1800" b="1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PH" sz="1800" b="1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PH" sz="1800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𝑡</m:t>
                        </m:r>
                        <m:r>
                          <a:rPr lang="en-PH" sz="1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PH" sz="1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PH" sz="18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PH" sz="18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PH" sz="18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PH" sz="1800" i="1">
                            <a:latin typeface="Cambria Math"/>
                          </a:rPr>
                          <m:t>𝑡</m:t>
                        </m:r>
                        <m:r>
                          <a:rPr lang="en-PH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PH" sz="1800" b="0" i="1" smtClean="0">
                        <a:latin typeface="Cambria Math"/>
                      </a:rPr>
                      <m:t>, …,</m:t>
                    </m:r>
                    <m:sSub>
                      <m:sSubPr>
                        <m:ctrlPr>
                          <a:rPr lang="en-PH" sz="18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PH" sz="18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PH" sz="18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m:rPr>
                        <m:lit/>
                      </m:rPr>
                      <a:rPr lang="en-PH" sz="1800" b="0" i="1" smtClean="0">
                        <a:latin typeface="Cambria Math"/>
                      </a:rPr>
                      <m:t>}</m:t>
                    </m:r>
                    <m:r>
                      <a:rPr lang="en-PH" sz="1800" b="1" i="1" smtClean="0">
                        <a:latin typeface="Cambria Math"/>
                      </a:rPr>
                      <m:t> </m:t>
                    </m:r>
                  </m:oMath>
                </a14:m>
                <a:endParaRPr lang="en-PH" sz="1800" b="1" dirty="0" smtClean="0"/>
              </a:p>
              <a:p>
                <a:pPr marL="715963" lvl="1" indent="-358775">
                  <a:spcAft>
                    <a:spcPts val="600"/>
                  </a:spcAft>
                </a:pPr>
                <a:r>
                  <a:rPr lang="en-PH" sz="1800" dirty="0"/>
                  <a:t>o</a:t>
                </a:r>
                <a:r>
                  <a:rPr lang="en-PH" sz="1800" dirty="0" smtClean="0"/>
                  <a:t>utput sequence:</a:t>
                </a:r>
                <a:r>
                  <a:rPr lang="en-PH" sz="1800" b="1" dirty="0" smtClean="0"/>
                  <a:t> </a:t>
                </a:r>
                <a14:m>
                  <m:oMath xmlns:m="http://schemas.openxmlformats.org/officeDocument/2006/math">
                    <m:r>
                      <a:rPr lang="en-PH" sz="1800" b="1" i="0" smtClean="0">
                        <a:latin typeface="Cambria Math"/>
                      </a:rPr>
                      <m:t>𝐲</m:t>
                    </m:r>
                    <m:r>
                      <a:rPr lang="en-PH" sz="1800" b="0" i="1" smtClean="0">
                        <a:latin typeface="Cambria Math"/>
                      </a:rPr>
                      <m:t>= </m:t>
                    </m:r>
                    <m:r>
                      <m:rPr>
                        <m:lit/>
                      </m:rPr>
                      <a:rPr lang="en-PH" sz="1800" b="0" i="1" smtClean="0"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𝑡</m:t>
                        </m:r>
                        <m:r>
                          <a:rPr lang="en-PH" sz="1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PH" sz="18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𝑡</m:t>
                        </m:r>
                        <m:r>
                          <a:rPr lang="en-PH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PH" sz="1800" b="0" i="1" smtClean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PH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PH" sz="1800" b="0" i="1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m:rPr>
                        <m:lit/>
                      </m:rPr>
                      <a:rPr lang="en-PH" sz="1800" b="0" i="1" smtClean="0">
                        <a:latin typeface="Cambria Math"/>
                      </a:rPr>
                      <m:t>}</m:t>
                    </m:r>
                  </m:oMath>
                </a14:m>
                <a:endParaRPr lang="en-PH" sz="1800" dirty="0" smtClean="0"/>
              </a:p>
              <a:p>
                <a:pPr marL="357188" lvl="1">
                  <a:spcAft>
                    <a:spcPts val="600"/>
                  </a:spcAft>
                  <a:buNone/>
                </a:pPr>
                <a:r>
                  <a:rPr lang="en-PH" sz="1800" dirty="0" smtClean="0"/>
                  <a:t>for a total of  </a:t>
                </a:r>
                <a14:m>
                  <m:oMath xmlns:m="http://schemas.openxmlformats.org/officeDocument/2006/math">
                    <m:r>
                      <a:rPr lang="en-PH" sz="1800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PH" sz="1800" dirty="0" smtClean="0"/>
                  <a:t> time slices.</a:t>
                </a:r>
              </a:p>
              <a:p>
                <a:pPr marL="342900" indent="-342900"/>
                <a:endParaRPr lang="en-PH" sz="2000" dirty="0" smtClean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80120" y="1203598"/>
                <a:ext cx="7308304" cy="3744416"/>
              </a:xfrm>
              <a:blipFill rotWithShape="1">
                <a:blip r:embed="rId2"/>
                <a:stretch>
                  <a:fillRect l="-834" r="-1418" b="-1365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208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</TotalTime>
  <Words>1867</Words>
  <Application>Microsoft Office PowerPoint</Application>
  <PresentationFormat>On-screen Show (16:9)</PresentationFormat>
  <Paragraphs>511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Dosis</vt:lpstr>
      <vt:lpstr>Cambria Math</vt:lpstr>
      <vt:lpstr>Source Sans Pro</vt:lpstr>
      <vt:lpstr>Cerimon template</vt:lpstr>
      <vt:lpstr>ACTIVITY RECOGNITION  IN SMART HOME ENVIRONMENTS USING CRF AND HMM </vt:lpstr>
      <vt:lpstr>ACTIVITY RECOGNITION FOR HEALTH MONITORING</vt:lpstr>
      <vt:lpstr>In our study, we use CRFs and HMMs for activity recognition of ADLs in smart home environments.</vt:lpstr>
      <vt:lpstr>SENSOR DATASET</vt:lpstr>
      <vt:lpstr>TYPES OF SENSORS: OrdonezA</vt:lpstr>
      <vt:lpstr>TYPES OF SENSORS: OrdonezB</vt:lpstr>
      <vt:lpstr>SENSOR STREAM DISCRETIZATION </vt:lpstr>
      <vt:lpstr>SENSOR DATA: DAY AND TIME</vt:lpstr>
      <vt:lpstr>SEQUENTIAL PREDICTION TASK</vt:lpstr>
      <vt:lpstr>ACTIVITY LABELS</vt:lpstr>
      <vt:lpstr>ACTIVITY LABELS</vt:lpstr>
      <vt:lpstr>PowerPoint Presentation</vt:lpstr>
      <vt:lpstr>PowerPoint Presentation</vt:lpstr>
      <vt:lpstr>PowerPoint Presentation</vt:lpstr>
      <vt:lpstr>EXPERIMENTAL SETUP</vt:lpstr>
      <vt:lpstr>FEATURE REPRESENTATION</vt:lpstr>
      <vt:lpstr>RAW SENSOR REPRESENTATION</vt:lpstr>
      <vt:lpstr>LAST SENSOR REPRESENTATION</vt:lpstr>
      <vt:lpstr>LIBRARIES/TOOLBOXES </vt:lpstr>
      <vt:lpstr>PERFORMANCE MEASURE:  F-MEASURE</vt:lpstr>
      <vt:lpstr>VALIDATION</vt:lpstr>
      <vt:lpstr>RESULTS (ORDONEZA)</vt:lpstr>
      <vt:lpstr>RESULTS (ORDONEZA)</vt:lpstr>
      <vt:lpstr>RESULTS (ORDONEZB)</vt:lpstr>
      <vt:lpstr>RESULTS (ORDONEZB)</vt:lpstr>
      <vt:lpstr>CONCLUSION</vt:lpstr>
      <vt:lpstr>References</vt:lpstr>
      <vt:lpstr>Other Machine Learning  Techniques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ACTIVITY RECOGNITION  IN SMART HOME ENVIRONMENTS</dc:title>
  <cp:lastModifiedBy>Issa Tingzon</cp:lastModifiedBy>
  <cp:revision>203</cp:revision>
  <dcterms:modified xsi:type="dcterms:W3CDTF">2016-12-03T08:18:58Z</dcterms:modified>
</cp:coreProperties>
</file>